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388" r:id="rId6"/>
    <p:sldId id="390" r:id="rId7"/>
    <p:sldId id="3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1C22B5E-1877-4CBD-B06D-F80EE527DD49}">
          <p14:sldIdLst>
            <p14:sldId id="256"/>
            <p14:sldId id="388"/>
            <p14:sldId id="390"/>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wicz, Tina M" initials="PTM" lastIdx="3" clrIdx="0">
    <p:extLst>
      <p:ext uri="{19B8F6BF-5375-455C-9EA6-DF929625EA0E}">
        <p15:presenceInfo xmlns:p15="http://schemas.microsoft.com/office/powerpoint/2012/main" userId="S::tina.pawicz@evoqua.com::42011b6d-1042-43f3-ba40-c3cdd9a2b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85958"/>
    <a:srgbClr val="949494"/>
    <a:srgbClr val="4D4D4F"/>
    <a:srgbClr val="000000"/>
    <a:srgbClr val="929392"/>
    <a:srgbClr val="DEDEDE"/>
    <a:srgbClr val="2DBBDD"/>
    <a:srgbClr val="0A3E53"/>
    <a:srgbClr val="284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6462"/>
  </p:normalViewPr>
  <p:slideViewPr>
    <p:cSldViewPr snapToGrid="0" snapToObjects="1">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17FD6-B0FF-4376-88A1-71ECFC61A4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5839CF-C983-4408-9E42-9AD70E2CC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89CA3-2999-4C99-90A0-9D22916DAF39}" type="datetimeFigureOut">
              <a:rPr lang="en-US" smtClean="0"/>
              <a:t>2/2/2022</a:t>
            </a:fld>
            <a:endParaRPr lang="en-US"/>
          </a:p>
        </p:txBody>
      </p:sp>
      <p:sp>
        <p:nvSpPr>
          <p:cNvPr id="4" name="Footer Placeholder 3">
            <a:extLst>
              <a:ext uri="{FF2B5EF4-FFF2-40B4-BE49-F238E27FC236}">
                <a16:creationId xmlns:a16="http://schemas.microsoft.com/office/drawing/2014/main" id="{12BD9D30-D214-4D7C-8F49-51DABCBC2F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2EFC61-A82E-440D-A3EC-0F530893E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12BD3-73F1-4822-A8DA-1EEC32C81C2D}" type="slidenum">
              <a:rPr lang="en-US" smtClean="0"/>
              <a:t>‹#›</a:t>
            </a:fld>
            <a:endParaRPr lang="en-US"/>
          </a:p>
        </p:txBody>
      </p:sp>
    </p:spTree>
    <p:extLst>
      <p:ext uri="{BB962C8B-B14F-4D97-AF65-F5344CB8AC3E}">
        <p14:creationId xmlns:p14="http://schemas.microsoft.com/office/powerpoint/2010/main" val="182179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5491-F869-489E-BB89-2E3C0EA263B1}"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36A7C-E626-4914-98C1-4733A41BEADF}" type="slidenum">
              <a:rPr lang="en-US" smtClean="0"/>
              <a:t>‹#›</a:t>
            </a:fld>
            <a:endParaRPr lang="en-US"/>
          </a:p>
        </p:txBody>
      </p:sp>
    </p:spTree>
    <p:extLst>
      <p:ext uri="{BB962C8B-B14F-4D97-AF65-F5344CB8AC3E}">
        <p14:creationId xmlns:p14="http://schemas.microsoft.com/office/powerpoint/2010/main" val="147174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5DB2E-34DF-6D4E-89DD-FCCBA75040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2701" y="2237876"/>
            <a:ext cx="4234179" cy="1453696"/>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cap="all" spc="400" baseline="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Tree>
    <p:extLst>
      <p:ext uri="{BB962C8B-B14F-4D97-AF65-F5344CB8AC3E}">
        <p14:creationId xmlns:p14="http://schemas.microsoft.com/office/powerpoint/2010/main" val="35524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Images -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10E1A9-32FF-AD4B-9438-C5AAEDB3C2F5}"/>
              </a:ext>
            </a:extLst>
          </p:cNvPr>
          <p:cNvSpPr>
            <a:spLocks noGrp="1"/>
          </p:cNvSpPr>
          <p:nvPr>
            <p:ph type="pic" sz="quarter" idx="11"/>
          </p:nvPr>
        </p:nvSpPr>
        <p:spPr>
          <a:xfrm>
            <a:off x="3332903" y="2779713"/>
            <a:ext cx="2533650" cy="1298575"/>
          </a:xfrm>
          <a:prstGeom prst="rect">
            <a:avLst/>
          </a:prstGeom>
        </p:spPr>
        <p:txBody>
          <a:bodyPr anchor="ctr" anchorCtr="0"/>
          <a:lstStyle>
            <a:lvl1pPr algn="ctr">
              <a:defRPr/>
            </a:lvl1pPr>
          </a:lstStyle>
          <a:p>
            <a:r>
              <a:rPr lang="en-US"/>
              <a:t>Click icon to add picture</a:t>
            </a:r>
          </a:p>
        </p:txBody>
      </p:sp>
      <p:sp>
        <p:nvSpPr>
          <p:cNvPr id="17" name="Picture Placeholder 2">
            <a:extLst>
              <a:ext uri="{FF2B5EF4-FFF2-40B4-BE49-F238E27FC236}">
                <a16:creationId xmlns:a16="http://schemas.microsoft.com/office/drawing/2014/main" id="{073E7146-03BB-7F45-8A84-ECBE3957384C}"/>
              </a:ext>
            </a:extLst>
          </p:cNvPr>
          <p:cNvSpPr>
            <a:spLocks noGrp="1"/>
          </p:cNvSpPr>
          <p:nvPr>
            <p:ph type="pic" sz="quarter" idx="12"/>
          </p:nvPr>
        </p:nvSpPr>
        <p:spPr>
          <a:xfrm>
            <a:off x="6076526" y="2779712"/>
            <a:ext cx="2533650" cy="1298575"/>
          </a:xfrm>
          <a:prstGeom prst="rect">
            <a:avLst/>
          </a:prstGeom>
        </p:spPr>
        <p:txBody>
          <a:bodyPr anchor="ctr" anchorCtr="0"/>
          <a:lstStyle>
            <a:lvl1pPr algn="ctr">
              <a:defRPr/>
            </a:lvl1pPr>
          </a:lstStyle>
          <a:p>
            <a:r>
              <a:rPr lang="en-US"/>
              <a:t>Click icon to add picture</a:t>
            </a:r>
          </a:p>
        </p:txBody>
      </p:sp>
      <p:sp>
        <p:nvSpPr>
          <p:cNvPr id="18" name="Picture Placeholder 2">
            <a:extLst>
              <a:ext uri="{FF2B5EF4-FFF2-40B4-BE49-F238E27FC236}">
                <a16:creationId xmlns:a16="http://schemas.microsoft.com/office/drawing/2014/main" id="{DFAE914A-44EF-4643-A581-CF7BFFA4AEDF}"/>
              </a:ext>
            </a:extLst>
          </p:cNvPr>
          <p:cNvSpPr>
            <a:spLocks noGrp="1"/>
          </p:cNvSpPr>
          <p:nvPr>
            <p:ph type="pic" sz="quarter" idx="13"/>
          </p:nvPr>
        </p:nvSpPr>
        <p:spPr>
          <a:xfrm>
            <a:off x="8820150" y="2774660"/>
            <a:ext cx="2533650" cy="1298575"/>
          </a:xfrm>
          <a:prstGeom prst="rect">
            <a:avLst/>
          </a:prstGeom>
        </p:spPr>
        <p:txBody>
          <a:bodyPr anchor="ctr" anchorCtr="0"/>
          <a:lstStyle>
            <a:lvl1pPr algn="ctr">
              <a:defRPr/>
            </a:lvl1pPr>
          </a:lstStyle>
          <a:p>
            <a:r>
              <a:rPr lang="en-US"/>
              <a:t>Click icon to add picture</a:t>
            </a:r>
          </a:p>
        </p:txBody>
      </p:sp>
      <p:sp>
        <p:nvSpPr>
          <p:cNvPr id="19" name="Picture Placeholder 2">
            <a:extLst>
              <a:ext uri="{FF2B5EF4-FFF2-40B4-BE49-F238E27FC236}">
                <a16:creationId xmlns:a16="http://schemas.microsoft.com/office/drawing/2014/main" id="{E8B698CB-9156-AD4C-A57A-B85BE3D96950}"/>
              </a:ext>
            </a:extLst>
          </p:cNvPr>
          <p:cNvSpPr>
            <a:spLocks noGrp="1"/>
          </p:cNvSpPr>
          <p:nvPr>
            <p:ph type="pic" sz="quarter" idx="14"/>
          </p:nvPr>
        </p:nvSpPr>
        <p:spPr>
          <a:xfrm>
            <a:off x="589280" y="2779437"/>
            <a:ext cx="2533650" cy="1298575"/>
          </a:xfrm>
          <a:prstGeom prst="rect">
            <a:avLst/>
          </a:prstGeom>
        </p:spPr>
        <p:txBody>
          <a:bodyPr anchor="ctr" anchorCtr="0"/>
          <a:lstStyle>
            <a:lvl1pPr algn="ctr">
              <a:defRPr/>
            </a:lvl1pPr>
          </a:lstStyle>
          <a:p>
            <a:r>
              <a:rPr lang="en-US"/>
              <a:t>Click icon to add picture</a:t>
            </a:r>
          </a:p>
        </p:txBody>
      </p:sp>
      <p:sp>
        <p:nvSpPr>
          <p:cNvPr id="21" name="Text Placeholder 20">
            <a:extLst>
              <a:ext uri="{FF2B5EF4-FFF2-40B4-BE49-F238E27FC236}">
                <a16:creationId xmlns:a16="http://schemas.microsoft.com/office/drawing/2014/main" id="{D009EE27-E017-034C-AF3F-D1CD7CDCA197}"/>
              </a:ext>
            </a:extLst>
          </p:cNvPr>
          <p:cNvSpPr>
            <a:spLocks noGrp="1"/>
          </p:cNvSpPr>
          <p:nvPr>
            <p:ph type="body" sz="quarter" idx="15" hasCustomPrompt="1"/>
          </p:nvPr>
        </p:nvSpPr>
        <p:spPr>
          <a:xfrm>
            <a:off x="3332163"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2" name="Text Placeholder 20">
            <a:extLst>
              <a:ext uri="{FF2B5EF4-FFF2-40B4-BE49-F238E27FC236}">
                <a16:creationId xmlns:a16="http://schemas.microsoft.com/office/drawing/2014/main" id="{2ED37909-7CED-DF46-940C-91C1E8BCC3B0}"/>
              </a:ext>
            </a:extLst>
          </p:cNvPr>
          <p:cNvSpPr>
            <a:spLocks noGrp="1"/>
          </p:cNvSpPr>
          <p:nvPr>
            <p:ph type="body" sz="quarter" idx="16" hasCustomPrompt="1"/>
          </p:nvPr>
        </p:nvSpPr>
        <p:spPr>
          <a:xfrm>
            <a:off x="58928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3" name="Text Placeholder 20">
            <a:extLst>
              <a:ext uri="{FF2B5EF4-FFF2-40B4-BE49-F238E27FC236}">
                <a16:creationId xmlns:a16="http://schemas.microsoft.com/office/drawing/2014/main" id="{30C4F7ED-D242-6A4D-8062-5FAF2249D1AB}"/>
              </a:ext>
            </a:extLst>
          </p:cNvPr>
          <p:cNvSpPr>
            <a:spLocks noGrp="1"/>
          </p:cNvSpPr>
          <p:nvPr>
            <p:ph type="body" sz="quarter" idx="17" hasCustomPrompt="1"/>
          </p:nvPr>
        </p:nvSpPr>
        <p:spPr>
          <a:xfrm>
            <a:off x="6075046"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4" name="Text Placeholder 20">
            <a:extLst>
              <a:ext uri="{FF2B5EF4-FFF2-40B4-BE49-F238E27FC236}">
                <a16:creationId xmlns:a16="http://schemas.microsoft.com/office/drawing/2014/main" id="{89EA2A57-09A8-EE42-9E8B-30D7E55D0648}"/>
              </a:ext>
            </a:extLst>
          </p:cNvPr>
          <p:cNvSpPr>
            <a:spLocks noGrp="1"/>
          </p:cNvSpPr>
          <p:nvPr>
            <p:ph type="body" sz="quarter" idx="18" hasCustomPrompt="1"/>
          </p:nvPr>
        </p:nvSpPr>
        <p:spPr>
          <a:xfrm>
            <a:off x="882015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5" name="Title 1">
            <a:extLst>
              <a:ext uri="{FF2B5EF4-FFF2-40B4-BE49-F238E27FC236}">
                <a16:creationId xmlns:a16="http://schemas.microsoft.com/office/drawing/2014/main" id="{FBE652B7-9312-3C4D-B457-AD1DEE40B4BA}"/>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rgbClr val="073D53"/>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26" name="Text Placeholder 9">
            <a:extLst>
              <a:ext uri="{FF2B5EF4-FFF2-40B4-BE49-F238E27FC236}">
                <a16:creationId xmlns:a16="http://schemas.microsoft.com/office/drawing/2014/main" id="{00A03E3C-191F-134B-B45D-BADDE7D53273}"/>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rgbClr val="39C0E0"/>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149543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2B3153-BFA0-E848-B9EF-A485A715E25A}"/>
              </a:ext>
            </a:extLst>
          </p:cNvPr>
          <p:cNvSpPr>
            <a:spLocks noGrp="1"/>
          </p:cNvSpPr>
          <p:nvPr>
            <p:ph type="pic" sz="quarter" idx="10"/>
          </p:nvPr>
        </p:nvSpPr>
        <p:spPr>
          <a:xfrm>
            <a:off x="0" y="0"/>
            <a:ext cx="12192000" cy="6858000"/>
          </a:xfrm>
          <a:prstGeom prst="rect">
            <a:avLst/>
          </a:prstGeom>
        </p:spPr>
        <p:txBody>
          <a:bodyPr anchor="ctr" anchorCtr="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38084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7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allace &amp; Tiernan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C42940-567E-4A99-851F-E2CC1FB910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descr="A picture containing drawing&#10;&#10;Description automatically generated">
            <a:extLst>
              <a:ext uri="{FF2B5EF4-FFF2-40B4-BE49-F238E27FC236}">
                <a16:creationId xmlns:a16="http://schemas.microsoft.com/office/drawing/2014/main" id="{7B7EBCDD-BA72-4B4B-BA75-8D5B83C56559}"/>
              </a:ext>
            </a:extLst>
          </p:cNvPr>
          <p:cNvPicPr>
            <a:picLocks noChangeAspect="1"/>
          </p:cNvPicPr>
          <p:nvPr userDrawn="1"/>
        </p:nvPicPr>
        <p:blipFill>
          <a:blip r:embed="rId4"/>
          <a:stretch>
            <a:fillRect/>
          </a:stretch>
        </p:blipFill>
        <p:spPr>
          <a:xfrm>
            <a:off x="568636" y="2345447"/>
            <a:ext cx="5343559" cy="1298250"/>
          </a:xfrm>
          <a:prstGeom prst="rect">
            <a:avLst/>
          </a:prstGeom>
        </p:spPr>
      </p:pic>
    </p:spTree>
    <p:extLst>
      <p:ext uri="{BB962C8B-B14F-4D97-AF65-F5344CB8AC3E}">
        <p14:creationId xmlns:p14="http://schemas.microsoft.com/office/powerpoint/2010/main" val="313776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DI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C93A0E-E5D8-4282-8916-E4D08F9E99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879925" y="2326066"/>
            <a:ext cx="3431896" cy="1298250"/>
          </a:xfrm>
          <a:prstGeom prst="rect">
            <a:avLst/>
          </a:prstGeom>
        </p:spPr>
      </p:pic>
    </p:spTree>
    <p:extLst>
      <p:ext uri="{BB962C8B-B14F-4D97-AF65-F5344CB8AC3E}">
        <p14:creationId xmlns:p14="http://schemas.microsoft.com/office/powerpoint/2010/main" val="387594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tg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14BC54-F08F-4FFE-B30B-B183251FD4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771858" y="2412037"/>
            <a:ext cx="3773553" cy="1147716"/>
          </a:xfrm>
          <a:prstGeom prst="rect">
            <a:avLst/>
          </a:prstGeom>
        </p:spPr>
      </p:pic>
    </p:spTree>
    <p:extLst>
      <p:ext uri="{BB962C8B-B14F-4D97-AF65-F5344CB8AC3E}">
        <p14:creationId xmlns:p14="http://schemas.microsoft.com/office/powerpoint/2010/main" val="51631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vc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080240-D1A4-4AB5-9ABA-376304469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537919" y="2273443"/>
            <a:ext cx="2416455" cy="1403496"/>
          </a:xfrm>
          <a:prstGeom prst="rect">
            <a:avLst/>
          </a:prstGeom>
        </p:spPr>
      </p:pic>
    </p:spTree>
    <p:extLst>
      <p:ext uri="{BB962C8B-B14F-4D97-AF65-F5344CB8AC3E}">
        <p14:creationId xmlns:p14="http://schemas.microsoft.com/office/powerpoint/2010/main" val="387413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vrex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C4C921-1DE8-4F00-8523-2E1677343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468880" y="2247259"/>
            <a:ext cx="2643427" cy="1455863"/>
          </a:xfrm>
          <a:prstGeom prst="rect">
            <a:avLst/>
          </a:prstGeom>
        </p:spPr>
      </p:pic>
    </p:spTree>
    <p:extLst>
      <p:ext uri="{BB962C8B-B14F-4D97-AF65-F5344CB8AC3E}">
        <p14:creationId xmlns:p14="http://schemas.microsoft.com/office/powerpoint/2010/main" val="265357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gnet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98306A-9422-45BB-8000-6544E8AD58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748146" y="2514595"/>
            <a:ext cx="5019202" cy="921191"/>
          </a:xfrm>
          <a:prstGeom prst="rect">
            <a:avLst/>
          </a:prstGeom>
        </p:spPr>
      </p:pic>
    </p:spTree>
    <p:extLst>
      <p:ext uri="{BB962C8B-B14F-4D97-AF65-F5344CB8AC3E}">
        <p14:creationId xmlns:p14="http://schemas.microsoft.com/office/powerpoint/2010/main" val="364465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B31234-D8DD-4CDB-B61E-18F4A545B2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583028" y="2431986"/>
            <a:ext cx="3871745" cy="1086410"/>
          </a:xfrm>
          <a:prstGeom prst="rect">
            <a:avLst/>
          </a:prstGeom>
        </p:spPr>
      </p:pic>
    </p:spTree>
    <p:extLst>
      <p:ext uri="{BB962C8B-B14F-4D97-AF65-F5344CB8AC3E}">
        <p14:creationId xmlns:p14="http://schemas.microsoft.com/office/powerpoint/2010/main" val="260035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F32B-450A-9047-B9FF-F6DA7A53398B}"/>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107645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E2327C98-308F-AA41-916A-1D985D3DC0C0}"/>
              </a:ext>
            </a:extLst>
          </p:cNvPr>
          <p:cNvSpPr>
            <a:spLocks noGrp="1"/>
          </p:cNvSpPr>
          <p:nvPr>
            <p:ph type="body" sz="quarter" idx="10" hasCustomPrompt="1"/>
          </p:nvPr>
        </p:nvSpPr>
        <p:spPr>
          <a:xfrm>
            <a:off x="589280" y="1064010"/>
            <a:ext cx="10764520" cy="265760"/>
          </a:xfrm>
          <a:prstGeom prst="rect">
            <a:avLst/>
          </a:prstGeom>
        </p:spPr>
        <p:txBody>
          <a:bodyPr bIns="0"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82052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F6E363-0E68-4C65-AAC1-9CA1CACEEC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640982" y="2407108"/>
            <a:ext cx="3753973" cy="1136165"/>
          </a:xfrm>
          <a:prstGeom prst="rect">
            <a:avLst/>
          </a:prstGeom>
        </p:spPr>
      </p:pic>
    </p:spTree>
    <p:extLst>
      <p:ext uri="{BB962C8B-B14F-4D97-AF65-F5344CB8AC3E}">
        <p14:creationId xmlns:p14="http://schemas.microsoft.com/office/powerpoint/2010/main" val="152148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79E30F-BA4A-094D-9B30-30E20FC99B07}"/>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1" name="Text Placeholder 9">
            <a:extLst>
              <a:ext uri="{FF2B5EF4-FFF2-40B4-BE49-F238E27FC236}">
                <a16:creationId xmlns:a16="http://schemas.microsoft.com/office/drawing/2014/main" id="{4ACA11F1-B2B0-0A44-9204-EF743C78956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365090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t Callou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DB5AD-F8C1-1A4A-AB1E-CAC5A63B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6" b="7534"/>
          <a:stretch/>
        </p:blipFill>
        <p:spPr>
          <a:xfrm>
            <a:off x="1" y="0"/>
            <a:ext cx="12192000" cy="6858000"/>
          </a:xfrm>
          <a:prstGeom prst="rect">
            <a:avLst/>
          </a:prstGeom>
        </p:spPr>
      </p:pic>
      <p:cxnSp>
        <p:nvCxnSpPr>
          <p:cNvPr id="7" name="Straight Connector 6">
            <a:extLst>
              <a:ext uri="{FF2B5EF4-FFF2-40B4-BE49-F238E27FC236}">
                <a16:creationId xmlns:a16="http://schemas.microsoft.com/office/drawing/2014/main" id="{FEFC717D-1681-9D4D-B34D-A08103C7C815}"/>
              </a:ext>
            </a:extLst>
          </p:cNvPr>
          <p:cNvCxnSpPr/>
          <p:nvPr userDrawn="1"/>
        </p:nvCxnSpPr>
        <p:spPr>
          <a:xfrm>
            <a:off x="2148841" y="1983945"/>
            <a:ext cx="789432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C3D08E1-B59C-CA47-9B19-B6E44C2A3B7C}"/>
              </a:ext>
            </a:extLst>
          </p:cNvPr>
          <p:cNvSpPr>
            <a:spLocks noGrp="1"/>
          </p:cNvSpPr>
          <p:nvPr>
            <p:ph type="body" sz="quarter" idx="11" hasCustomPrompt="1"/>
          </p:nvPr>
        </p:nvSpPr>
        <p:spPr>
          <a:xfrm>
            <a:off x="2038013" y="2449654"/>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11" name="Text Placeholder 9">
            <a:extLst>
              <a:ext uri="{FF2B5EF4-FFF2-40B4-BE49-F238E27FC236}">
                <a16:creationId xmlns:a16="http://schemas.microsoft.com/office/drawing/2014/main" id="{9C0C165A-4967-B746-8521-4CE59E5AE614}"/>
              </a:ext>
            </a:extLst>
          </p:cNvPr>
          <p:cNvSpPr>
            <a:spLocks noGrp="1"/>
          </p:cNvSpPr>
          <p:nvPr>
            <p:ph type="body" sz="quarter" idx="12" hasCustomPrompt="1"/>
          </p:nvPr>
        </p:nvSpPr>
        <p:spPr>
          <a:xfrm>
            <a:off x="2038014" y="3360789"/>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2" name="Text Placeholder 9">
            <a:extLst>
              <a:ext uri="{FF2B5EF4-FFF2-40B4-BE49-F238E27FC236}">
                <a16:creationId xmlns:a16="http://schemas.microsoft.com/office/drawing/2014/main" id="{5E4FC161-FCCF-5343-8452-8D5B6173A53D}"/>
              </a:ext>
            </a:extLst>
          </p:cNvPr>
          <p:cNvSpPr>
            <a:spLocks noGrp="1"/>
          </p:cNvSpPr>
          <p:nvPr>
            <p:ph type="body" sz="quarter" idx="13" hasCustomPrompt="1"/>
          </p:nvPr>
        </p:nvSpPr>
        <p:spPr>
          <a:xfrm>
            <a:off x="4858545" y="2430071"/>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3" name="Text Placeholder 9">
            <a:extLst>
              <a:ext uri="{FF2B5EF4-FFF2-40B4-BE49-F238E27FC236}">
                <a16:creationId xmlns:a16="http://schemas.microsoft.com/office/drawing/2014/main" id="{C47B822E-F2DD-754C-ABF1-9B11176F25F0}"/>
              </a:ext>
            </a:extLst>
          </p:cNvPr>
          <p:cNvSpPr>
            <a:spLocks noGrp="1"/>
          </p:cNvSpPr>
          <p:nvPr>
            <p:ph type="body" sz="quarter" idx="14" hasCustomPrompt="1"/>
          </p:nvPr>
        </p:nvSpPr>
        <p:spPr>
          <a:xfrm>
            <a:off x="4858546" y="3341206"/>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4" name="Text Placeholder 9">
            <a:extLst>
              <a:ext uri="{FF2B5EF4-FFF2-40B4-BE49-F238E27FC236}">
                <a16:creationId xmlns:a16="http://schemas.microsoft.com/office/drawing/2014/main" id="{B1162B22-74FC-AC4E-A5DD-47C984DC8FD3}"/>
              </a:ext>
            </a:extLst>
          </p:cNvPr>
          <p:cNvSpPr>
            <a:spLocks noGrp="1"/>
          </p:cNvSpPr>
          <p:nvPr>
            <p:ph type="body" sz="quarter" idx="15" hasCustomPrompt="1"/>
          </p:nvPr>
        </p:nvSpPr>
        <p:spPr>
          <a:xfrm>
            <a:off x="7679073" y="2443547"/>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5" name="Text Placeholder 9">
            <a:extLst>
              <a:ext uri="{FF2B5EF4-FFF2-40B4-BE49-F238E27FC236}">
                <a16:creationId xmlns:a16="http://schemas.microsoft.com/office/drawing/2014/main" id="{98B89886-18DF-4440-A082-F067CF90AC5F}"/>
              </a:ext>
            </a:extLst>
          </p:cNvPr>
          <p:cNvSpPr>
            <a:spLocks noGrp="1"/>
          </p:cNvSpPr>
          <p:nvPr>
            <p:ph type="body" sz="quarter" idx="16" hasCustomPrompt="1"/>
          </p:nvPr>
        </p:nvSpPr>
        <p:spPr>
          <a:xfrm>
            <a:off x="7679073" y="3354682"/>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6" name="Text Placeholder 9">
            <a:extLst>
              <a:ext uri="{FF2B5EF4-FFF2-40B4-BE49-F238E27FC236}">
                <a16:creationId xmlns:a16="http://schemas.microsoft.com/office/drawing/2014/main" id="{DE6E938C-1338-284C-90C1-3731BA5B98D4}"/>
              </a:ext>
            </a:extLst>
          </p:cNvPr>
          <p:cNvSpPr>
            <a:spLocks noGrp="1"/>
          </p:cNvSpPr>
          <p:nvPr>
            <p:ph type="body" sz="quarter" idx="17" hasCustomPrompt="1"/>
          </p:nvPr>
        </p:nvSpPr>
        <p:spPr>
          <a:xfrm>
            <a:off x="3364986" y="4225952"/>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7" name="Text Placeholder 9">
            <a:extLst>
              <a:ext uri="{FF2B5EF4-FFF2-40B4-BE49-F238E27FC236}">
                <a16:creationId xmlns:a16="http://schemas.microsoft.com/office/drawing/2014/main" id="{11828E3E-A11D-DD44-B36A-10C667F81D89}"/>
              </a:ext>
            </a:extLst>
          </p:cNvPr>
          <p:cNvSpPr>
            <a:spLocks noGrp="1"/>
          </p:cNvSpPr>
          <p:nvPr>
            <p:ph type="body" sz="quarter" idx="18" hasCustomPrompt="1"/>
          </p:nvPr>
        </p:nvSpPr>
        <p:spPr>
          <a:xfrm>
            <a:off x="3364986" y="5137087"/>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28" name="Text Placeholder 9">
            <a:extLst>
              <a:ext uri="{FF2B5EF4-FFF2-40B4-BE49-F238E27FC236}">
                <a16:creationId xmlns:a16="http://schemas.microsoft.com/office/drawing/2014/main" id="{C69748D1-799C-A046-A62F-26B1B2BCDFF6}"/>
              </a:ext>
            </a:extLst>
          </p:cNvPr>
          <p:cNvSpPr>
            <a:spLocks noGrp="1"/>
          </p:cNvSpPr>
          <p:nvPr>
            <p:ph type="body" sz="quarter" idx="19" hasCustomPrompt="1"/>
          </p:nvPr>
        </p:nvSpPr>
        <p:spPr>
          <a:xfrm>
            <a:off x="6128897" y="4239428"/>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9" name="Text Placeholder 9">
            <a:extLst>
              <a:ext uri="{FF2B5EF4-FFF2-40B4-BE49-F238E27FC236}">
                <a16:creationId xmlns:a16="http://schemas.microsoft.com/office/drawing/2014/main" id="{98A27648-E2C1-C14A-9856-1470964C2150}"/>
              </a:ext>
            </a:extLst>
          </p:cNvPr>
          <p:cNvSpPr>
            <a:spLocks noGrp="1"/>
          </p:cNvSpPr>
          <p:nvPr>
            <p:ph type="body" sz="quarter" idx="20" hasCustomPrompt="1"/>
          </p:nvPr>
        </p:nvSpPr>
        <p:spPr>
          <a:xfrm>
            <a:off x="6128897" y="5150563"/>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30" name="Title 1">
            <a:extLst>
              <a:ext uri="{FF2B5EF4-FFF2-40B4-BE49-F238E27FC236}">
                <a16:creationId xmlns:a16="http://schemas.microsoft.com/office/drawing/2014/main" id="{FB230CD2-6E86-A146-82BF-447138BC7D4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ctr" defTabSz="914400" rtl="0" eaLnBrk="1" latinLnBrk="0" hangingPunct="1">
              <a:defRPr lang="en-US" sz="2800"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Title Style</a:t>
            </a:r>
          </a:p>
        </p:txBody>
      </p:sp>
      <p:sp>
        <p:nvSpPr>
          <p:cNvPr id="31" name="Text Placeholder 9">
            <a:extLst>
              <a:ext uri="{FF2B5EF4-FFF2-40B4-BE49-F238E27FC236}">
                <a16:creationId xmlns:a16="http://schemas.microsoft.com/office/drawing/2014/main" id="{39515DDF-BB97-214B-86F7-8F2F46CBB87C}"/>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ctr" defTabSz="914400" rtl="0" eaLnBrk="1" latinLnBrk="0" hangingPunct="1">
              <a:defRPr lang="en-US" sz="18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426759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55067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6584950" y="1737974"/>
            <a:ext cx="5607050" cy="4039466"/>
          </a:xfrm>
          <a:prstGeom prst="rect">
            <a:avLst/>
          </a:prstGeom>
        </p:spPr>
        <p:txBody>
          <a:bodyPr anchor="ctr" anchorCtr="0"/>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5684A145-3B1A-6C4E-8EC0-7841AFD9C1E3}"/>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9" name="Text Placeholder 9">
            <a:extLst>
              <a:ext uri="{FF2B5EF4-FFF2-40B4-BE49-F238E27FC236}">
                <a16:creationId xmlns:a16="http://schemas.microsoft.com/office/drawing/2014/main" id="{8DBA9A1C-618A-B54E-BB18-0DA0477688D0}"/>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2647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s -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79" y="1737974"/>
            <a:ext cx="7196975"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8128000" y="1764368"/>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3F6A404-D2EB-864A-AD6F-EC52935F05C0}"/>
              </a:ext>
            </a:extLst>
          </p:cNvPr>
          <p:cNvSpPr>
            <a:spLocks noGrp="1"/>
          </p:cNvSpPr>
          <p:nvPr>
            <p:ph type="pic" sz="quarter" idx="12"/>
          </p:nvPr>
        </p:nvSpPr>
        <p:spPr>
          <a:xfrm>
            <a:off x="8128000" y="4000401"/>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11" name="Title 1">
            <a:extLst>
              <a:ext uri="{FF2B5EF4-FFF2-40B4-BE49-F238E27FC236}">
                <a16:creationId xmlns:a16="http://schemas.microsoft.com/office/drawing/2014/main" id="{9FFBE98C-6F15-894D-A550-F9D4C8B145F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2" name="Text Placeholder 9">
            <a:extLst>
              <a:ext uri="{FF2B5EF4-FFF2-40B4-BE49-F238E27FC236}">
                <a16:creationId xmlns:a16="http://schemas.microsoft.com/office/drawing/2014/main" id="{5DE3F55D-67F1-DC49-A1F0-58F40E6A7DB7}"/>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5114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s -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25BC89-4B33-0B41-A469-7FC3D96AE7FE}"/>
              </a:ext>
            </a:extLst>
          </p:cNvPr>
          <p:cNvSpPr>
            <a:spLocks noGrp="1"/>
          </p:cNvSpPr>
          <p:nvPr>
            <p:ph type="pic" sz="quarter" idx="11"/>
          </p:nvPr>
        </p:nvSpPr>
        <p:spPr>
          <a:xfrm>
            <a:off x="58928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2" name="Picture Placeholder 2">
            <a:extLst>
              <a:ext uri="{FF2B5EF4-FFF2-40B4-BE49-F238E27FC236}">
                <a16:creationId xmlns:a16="http://schemas.microsoft.com/office/drawing/2014/main" id="{FC531660-2764-AA4D-AB0B-39E174325B27}"/>
              </a:ext>
            </a:extLst>
          </p:cNvPr>
          <p:cNvSpPr>
            <a:spLocks noGrp="1"/>
          </p:cNvSpPr>
          <p:nvPr>
            <p:ph type="pic" sz="quarter" idx="12"/>
          </p:nvPr>
        </p:nvSpPr>
        <p:spPr>
          <a:xfrm>
            <a:off x="451104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3" name="Picture Placeholder 2">
            <a:extLst>
              <a:ext uri="{FF2B5EF4-FFF2-40B4-BE49-F238E27FC236}">
                <a16:creationId xmlns:a16="http://schemas.microsoft.com/office/drawing/2014/main" id="{58031F83-DF47-C842-8D87-A57EE17CF3AA}"/>
              </a:ext>
            </a:extLst>
          </p:cNvPr>
          <p:cNvSpPr>
            <a:spLocks noGrp="1"/>
          </p:cNvSpPr>
          <p:nvPr>
            <p:ph type="pic" sz="quarter" idx="13"/>
          </p:nvPr>
        </p:nvSpPr>
        <p:spPr>
          <a:xfrm>
            <a:off x="8432800" y="2246647"/>
            <a:ext cx="2921000" cy="1811337"/>
          </a:xfrm>
          <a:prstGeom prst="rect">
            <a:avLst/>
          </a:prstGeom>
        </p:spPr>
        <p:txBody>
          <a:bodyPr anchor="ctr" anchorCtr="0">
            <a:noAutofit/>
          </a:bodyPr>
          <a:lstStyle>
            <a:lvl1pPr algn="ctr">
              <a:defRPr/>
            </a:lvl1pPr>
          </a:lstStyle>
          <a:p>
            <a:r>
              <a:rPr lang="en-US"/>
              <a:t>Click icon to add picture</a:t>
            </a:r>
          </a:p>
        </p:txBody>
      </p:sp>
      <p:sp>
        <p:nvSpPr>
          <p:cNvPr id="15" name="Text Placeholder 14">
            <a:extLst>
              <a:ext uri="{FF2B5EF4-FFF2-40B4-BE49-F238E27FC236}">
                <a16:creationId xmlns:a16="http://schemas.microsoft.com/office/drawing/2014/main" id="{767A4A5F-F817-704A-99FB-19EA93FB91B4}"/>
              </a:ext>
            </a:extLst>
          </p:cNvPr>
          <p:cNvSpPr>
            <a:spLocks noGrp="1"/>
          </p:cNvSpPr>
          <p:nvPr>
            <p:ph type="body" sz="quarter" idx="14" hasCustomPrompt="1"/>
          </p:nvPr>
        </p:nvSpPr>
        <p:spPr>
          <a:xfrm>
            <a:off x="620396"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6" name="Text Placeholder 14">
            <a:extLst>
              <a:ext uri="{FF2B5EF4-FFF2-40B4-BE49-F238E27FC236}">
                <a16:creationId xmlns:a16="http://schemas.microsoft.com/office/drawing/2014/main" id="{E6D142CD-DC6F-6A40-B29E-37C9CFAD5639}"/>
              </a:ext>
            </a:extLst>
          </p:cNvPr>
          <p:cNvSpPr>
            <a:spLocks noGrp="1"/>
          </p:cNvSpPr>
          <p:nvPr>
            <p:ph type="body" sz="quarter" idx="15" hasCustomPrompt="1"/>
          </p:nvPr>
        </p:nvSpPr>
        <p:spPr>
          <a:xfrm>
            <a:off x="4511040"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7" name="Text Placeholder 14">
            <a:extLst>
              <a:ext uri="{FF2B5EF4-FFF2-40B4-BE49-F238E27FC236}">
                <a16:creationId xmlns:a16="http://schemas.microsoft.com/office/drawing/2014/main" id="{AC9F7719-2582-644E-AEA0-02A232CBF113}"/>
              </a:ext>
            </a:extLst>
          </p:cNvPr>
          <p:cNvSpPr>
            <a:spLocks noGrp="1"/>
          </p:cNvSpPr>
          <p:nvPr>
            <p:ph type="body" sz="quarter" idx="16" hasCustomPrompt="1"/>
          </p:nvPr>
        </p:nvSpPr>
        <p:spPr>
          <a:xfrm>
            <a:off x="8432800" y="4660766"/>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8" name="Text Placeholder 14">
            <a:extLst>
              <a:ext uri="{FF2B5EF4-FFF2-40B4-BE49-F238E27FC236}">
                <a16:creationId xmlns:a16="http://schemas.microsoft.com/office/drawing/2014/main" id="{8448AB71-2D7F-7A4F-B251-BE033EAC01EC}"/>
              </a:ext>
            </a:extLst>
          </p:cNvPr>
          <p:cNvSpPr>
            <a:spLocks noGrp="1"/>
          </p:cNvSpPr>
          <p:nvPr>
            <p:ph type="body" sz="quarter" idx="17" hasCustomPrompt="1"/>
          </p:nvPr>
        </p:nvSpPr>
        <p:spPr>
          <a:xfrm>
            <a:off x="620396"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9" name="Text Placeholder 14">
            <a:extLst>
              <a:ext uri="{FF2B5EF4-FFF2-40B4-BE49-F238E27FC236}">
                <a16:creationId xmlns:a16="http://schemas.microsoft.com/office/drawing/2014/main" id="{551031AA-C724-CE4F-A738-4BADA5234968}"/>
              </a:ext>
            </a:extLst>
          </p:cNvPr>
          <p:cNvSpPr>
            <a:spLocks noGrp="1"/>
          </p:cNvSpPr>
          <p:nvPr>
            <p:ph type="body" sz="quarter" idx="18" hasCustomPrompt="1"/>
          </p:nvPr>
        </p:nvSpPr>
        <p:spPr>
          <a:xfrm>
            <a:off x="451104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0" name="Text Placeholder 14">
            <a:extLst>
              <a:ext uri="{FF2B5EF4-FFF2-40B4-BE49-F238E27FC236}">
                <a16:creationId xmlns:a16="http://schemas.microsoft.com/office/drawing/2014/main" id="{FD15F4F2-4CC2-C540-B48A-D28D4498D7E0}"/>
              </a:ext>
            </a:extLst>
          </p:cNvPr>
          <p:cNvSpPr>
            <a:spLocks noGrp="1"/>
          </p:cNvSpPr>
          <p:nvPr>
            <p:ph type="body" sz="quarter" idx="19" hasCustomPrompt="1"/>
          </p:nvPr>
        </p:nvSpPr>
        <p:spPr>
          <a:xfrm>
            <a:off x="843280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1" name="Title 1">
            <a:extLst>
              <a:ext uri="{FF2B5EF4-FFF2-40B4-BE49-F238E27FC236}">
                <a16:creationId xmlns:a16="http://schemas.microsoft.com/office/drawing/2014/main" id="{46D0F712-C6A0-214E-96F9-3D39EA25779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22" name="Text Placeholder 9">
            <a:extLst>
              <a:ext uri="{FF2B5EF4-FFF2-40B4-BE49-F238E27FC236}">
                <a16:creationId xmlns:a16="http://schemas.microsoft.com/office/drawing/2014/main" id="{236C0EBB-9670-4942-BEDB-CEBB942FD1E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8276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and Call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3" name="Text Placeholder 12">
            <a:extLst>
              <a:ext uri="{FF2B5EF4-FFF2-40B4-BE49-F238E27FC236}">
                <a16:creationId xmlns:a16="http://schemas.microsoft.com/office/drawing/2014/main" id="{2ABC823C-A886-443D-8C7F-CAE3853EF1DC}"/>
              </a:ext>
            </a:extLst>
          </p:cNvPr>
          <p:cNvSpPr>
            <a:spLocks noGrp="1"/>
          </p:cNvSpPr>
          <p:nvPr>
            <p:ph type="body" sz="quarter" idx="20" hasCustomPrompt="1"/>
          </p:nvPr>
        </p:nvSpPr>
        <p:spPr>
          <a:xfrm>
            <a:off x="912814" y="5570538"/>
            <a:ext cx="9745964" cy="341312"/>
          </a:xfrm>
          <a:prstGeom prst="rect">
            <a:avLst/>
          </a:prstGeom>
          <a:solidFill>
            <a:schemeClr val="tx2"/>
          </a:solidFill>
          <a:ln>
            <a:noFill/>
          </a:ln>
        </p:spPr>
        <p:txBody>
          <a:bodyPr>
            <a:normAutofit/>
          </a:bodyPr>
          <a:lstStyle>
            <a:lvl1pPr algn="ctr">
              <a:defRPr sz="1600" b="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00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347087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361AC-9000-5044-8422-BEEF66EC2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FE7FC2-BE33-3541-B1A6-8141782B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6C719CE-3F82-EC44-BED0-BAAF365FFF41}"/>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84061" y="6034186"/>
            <a:ext cx="1961834" cy="673545"/>
          </a:xfrm>
          <a:prstGeom prst="rect">
            <a:avLst/>
          </a:prstGeom>
        </p:spPr>
      </p:pic>
      <p:sp>
        <p:nvSpPr>
          <p:cNvPr id="8" name="Rectangle 7">
            <a:extLst>
              <a:ext uri="{FF2B5EF4-FFF2-40B4-BE49-F238E27FC236}">
                <a16:creationId xmlns:a16="http://schemas.microsoft.com/office/drawing/2014/main" id="{94B0CCE8-5055-2549-A9E0-7BFF112F8F6C}"/>
              </a:ext>
            </a:extLst>
          </p:cNvPr>
          <p:cNvSpPr/>
          <p:nvPr userDrawn="1"/>
        </p:nvSpPr>
        <p:spPr>
          <a:xfrm>
            <a:off x="0" y="6782158"/>
            <a:ext cx="12192000" cy="853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C1CA080-6E59-4EFB-9165-91FE0ACCB953}"/>
              </a:ext>
            </a:extLst>
          </p:cNvPr>
          <p:cNvSpPr txBox="1">
            <a:spLocks/>
          </p:cNvSpPr>
          <p:nvPr userDrawn="1"/>
        </p:nvSpPr>
        <p:spPr>
          <a:xfrm>
            <a:off x="7713167" y="6541968"/>
            <a:ext cx="4182346" cy="58338"/>
          </a:xfrm>
          <a:prstGeom prst="rect">
            <a:avLst/>
          </a:prstGeom>
        </p:spPr>
        <p:txBody>
          <a:bodyPr vert="horz" lIns="0" tIns="45713" rIns="0" bIns="45713" rtlCol="0" anchor="ctr"/>
          <a:lstStyle>
            <a:defPPr>
              <a:defRPr lang="en-US"/>
            </a:defPPr>
            <a:lvl1pPr marL="0" algn="r" defTabSz="457118" rtl="0" eaLnBrk="1" latinLnBrk="0" hangingPunct="1">
              <a:defRPr sz="1200" b="0" i="0" kern="1200">
                <a:solidFill>
                  <a:schemeClr val="tx1"/>
                </a:solidFill>
                <a:latin typeface="Bebas Neue" charset="0"/>
                <a:ea typeface="Bebas Neue" charset="0"/>
                <a:cs typeface="Bebas Neue" charset="0"/>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a:lstStyle>
          <a:p>
            <a:r>
              <a:rPr lang="en-US" sz="700" dirty="0">
                <a:solidFill>
                  <a:srgbClr val="074B58"/>
                </a:solidFill>
                <a:latin typeface="Arial" panose="020B0604020202020204" pitchFamily="34" charset="0"/>
                <a:cs typeface="Arial" panose="020B0604020202020204" pitchFamily="34" charset="0"/>
              </a:rPr>
              <a:t>EVOQUA WATER TECHNOLOGIES - CONFIDENTIAL |  </a:t>
            </a:r>
            <a:fld id="{28DA9E9A-9A0B-274A-A83A-4059892AD20A}" type="slidenum">
              <a:rPr lang="en-US" sz="700" smtClean="0">
                <a:solidFill>
                  <a:srgbClr val="074B58"/>
                </a:solidFill>
                <a:latin typeface="Arial" panose="020B0604020202020204" pitchFamily="34" charset="0"/>
                <a:cs typeface="Arial" panose="020B0604020202020204" pitchFamily="34" charset="0"/>
              </a:rPr>
              <a:pPr/>
              <a:t>‹#›</a:t>
            </a:fld>
            <a:endParaRPr lang="en-US" sz="700" dirty="0">
              <a:solidFill>
                <a:srgbClr val="074B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82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8" r:id="rId4"/>
    <p:sldLayoutId id="2147483665" r:id="rId5"/>
    <p:sldLayoutId id="2147483666" r:id="rId6"/>
    <p:sldLayoutId id="2147483662" r:id="rId7"/>
    <p:sldLayoutId id="2147483669" r:id="rId8"/>
    <p:sldLayoutId id="2147483670" r:id="rId9"/>
    <p:sldLayoutId id="2147483663" r:id="rId10"/>
    <p:sldLayoutId id="2147483655" r:id="rId11"/>
    <p:sldLayoutId id="2147483667"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164592" indent="-164592" algn="l" defTabSz="914400" rtl="0" eaLnBrk="1" latinLnBrk="0" hangingPunct="1">
        <a:lnSpc>
          <a:spcPct val="10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2pPr>
      <a:lvl3pPr marL="347472" indent="-164592" algn="l" defTabSz="914400" rtl="0" eaLnBrk="1" latinLnBrk="0" hangingPunct="1">
        <a:lnSpc>
          <a:spcPct val="100000"/>
        </a:lnSpc>
        <a:spcBef>
          <a:spcPts val="500"/>
        </a:spcBef>
        <a:spcAft>
          <a:spcPts val="0"/>
        </a:spcAft>
        <a:buFont typeface="System Font Regular"/>
        <a:buChar char="-"/>
        <a:defRPr sz="1600" kern="1200">
          <a:solidFill>
            <a:schemeClr val="tx1"/>
          </a:solidFill>
          <a:latin typeface="+mn-lt"/>
          <a:ea typeface="+mn-ea"/>
          <a:cs typeface="+mn-cs"/>
        </a:defRPr>
      </a:lvl3pPr>
      <a:lvl4pPr marL="530352" indent="-164592" algn="l" defTabSz="914400" rtl="0" eaLnBrk="1" latinLnBrk="0" hangingPunct="1">
        <a:lnSpc>
          <a:spcPct val="100000"/>
        </a:lnSpc>
        <a:spcBef>
          <a:spcPts val="500"/>
        </a:spcBef>
        <a:spcAft>
          <a:spcPts val="0"/>
        </a:spcAft>
        <a:buFont typeface="Arial" panose="020B0604020202020204" pitchFamily="34" charset="0"/>
        <a:buChar char="•"/>
        <a:defRPr sz="1400" kern="1200">
          <a:solidFill>
            <a:schemeClr val="tx1"/>
          </a:solidFill>
          <a:latin typeface="+mn-lt"/>
          <a:ea typeface="+mn-ea"/>
          <a:cs typeface="+mn-cs"/>
        </a:defRPr>
      </a:lvl4pPr>
      <a:lvl5pPr marL="694944" indent="-164592" algn="l" defTabSz="914400" rtl="0" eaLnBrk="1" latinLnBrk="0" hangingPunct="1">
        <a:lnSpc>
          <a:spcPct val="100000"/>
        </a:lnSpc>
        <a:spcBef>
          <a:spcPts val="5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compliance@Evoqua.com" TargetMode="External"/><Relationship Id="rId2" Type="http://schemas.openxmlformats.org/officeDocument/2006/relationships/hyperlink" Target="https://secure.ethicspoint.com/domain/media/en/gui/39394/index.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a:extLst>
              <a:ext uri="{FF2B5EF4-FFF2-40B4-BE49-F238E27FC236}">
                <a16:creationId xmlns:a16="http://schemas.microsoft.com/office/drawing/2014/main" id="{B2B96CB5-84DA-0644-8E13-55CA9B5E02BA}"/>
              </a:ext>
            </a:extLst>
          </p:cNvPr>
          <p:cNvSpPr>
            <a:spLocks noGrp="1"/>
          </p:cNvSpPr>
          <p:nvPr>
            <p:ph type="subTitle" idx="1"/>
          </p:nvPr>
        </p:nvSpPr>
        <p:spPr>
          <a:xfrm>
            <a:off x="6612326" y="2521383"/>
            <a:ext cx="5084374" cy="907617"/>
          </a:xfrm>
        </p:spPr>
        <p:txBody>
          <a:bodyPr>
            <a:normAutofit/>
          </a:bodyPr>
          <a:lstStyle/>
          <a:p>
            <a:r>
              <a:rPr lang="de-DE"/>
              <a:t>Verhaltenskodex für Lieferanten</a:t>
            </a:r>
          </a:p>
        </p:txBody>
      </p:sp>
    </p:spTree>
    <p:extLst>
      <p:ext uri="{BB962C8B-B14F-4D97-AF65-F5344CB8AC3E}">
        <p14:creationId xmlns:p14="http://schemas.microsoft.com/office/powerpoint/2010/main" val="172378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3226278146"/>
              </p:ext>
            </p:extLst>
          </p:nvPr>
        </p:nvGraphicFramePr>
        <p:xfrm>
          <a:off x="0" y="0"/>
          <a:ext cx="12192000" cy="602308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420455">
                <a:tc>
                  <a:txBody>
                    <a:bodyPr/>
                    <a:lstStyle/>
                    <a:p>
                      <a:r>
                        <a:rPr lang="de-DE"/>
                        <a:t>Ethik</a:t>
                      </a:r>
                    </a:p>
                  </a:txBody>
                  <a:tcPr/>
                </a:tc>
                <a:tc>
                  <a:txBody>
                    <a:bodyPr/>
                    <a:lstStyle/>
                    <a:p>
                      <a:endParaRPr lang="en-US" dirty="0"/>
                    </a:p>
                  </a:txBody>
                  <a:tcPr/>
                </a:tc>
                <a:extLst>
                  <a:ext uri="{0D108BD9-81ED-4DB2-BD59-A6C34878D82A}">
                    <a16:rowId xmlns:a16="http://schemas.microsoft.com/office/drawing/2014/main" val="3600100578"/>
                  </a:ext>
                </a:extLst>
              </a:tr>
              <a:tr h="808281">
                <a:tc>
                  <a:txBody>
                    <a:bodyPr/>
                    <a:lstStyle/>
                    <a:p>
                      <a:r>
                        <a:rPr lang="de-DE" sz="1000" b="1">
                          <a:solidFill>
                            <a:schemeClr val="dk1"/>
                          </a:solidFill>
                          <a:latin typeface="+mn-lt"/>
                          <a:ea typeface="+mn-ea"/>
                          <a:cs typeface="+mn-cs"/>
                        </a:rPr>
                        <a:t>Rechtliche Compliance</a:t>
                      </a:r>
                    </a:p>
                    <a:p>
                      <a:pPr marL="169863" lvl="1" indent="-169863">
                        <a:buFont typeface="Arial" panose="020B0604020202020204" pitchFamily="34" charset="0"/>
                        <a:buChar char="•"/>
                      </a:pPr>
                      <a:r>
                        <a:rPr lang="de-DE" sz="1000">
                          <a:solidFill>
                            <a:schemeClr val="dk1"/>
                          </a:solidFill>
                          <a:latin typeface="+mn-lt"/>
                          <a:ea typeface="+mn-ea"/>
                          <a:cs typeface="+mn-cs"/>
                        </a:rPr>
                        <a:t>Der Lieferant hat sich an die Gesetze und Vorschriften des Rechtssystems zu halten, innerhalb dessen er agiert, ebenso wie an die geltenden Richtlinien von Evoqua. Verstöße gegen das Gesetz sind unter allen Umständen zu vermeiden.</a:t>
                      </a:r>
                    </a:p>
                  </a:txBody>
                  <a:tcPr>
                    <a:solidFill>
                      <a:srgbClr val="F2F2F2"/>
                    </a:solidFill>
                  </a:tcPr>
                </a:tc>
                <a:tc rowSpan="2">
                  <a:txBody>
                    <a:bodyPr/>
                    <a:lstStyle/>
                    <a:p>
                      <a:r>
                        <a:rPr lang="de-DE" sz="1000" b="1">
                          <a:solidFill>
                            <a:schemeClr val="dk1"/>
                          </a:solidFill>
                          <a:latin typeface="+mn-lt"/>
                          <a:ea typeface="+mn-ea"/>
                          <a:cs typeface="+mn-cs"/>
                        </a:rPr>
                        <a:t>Wettbewerbs- und Kartellrecht</a:t>
                      </a:r>
                    </a:p>
                    <a:p>
                      <a:pPr marL="171450" indent="-171450">
                        <a:buFont typeface="Arial" panose="020B0604020202020204" pitchFamily="34" charset="0"/>
                        <a:buChar char="•"/>
                      </a:pPr>
                      <a:r>
                        <a:rPr lang="de-DE" sz="1000">
                          <a:solidFill>
                            <a:schemeClr val="dk1"/>
                          </a:solidFill>
                          <a:latin typeface="+mn-lt"/>
                          <a:ea typeface="+mn-ea"/>
                          <a:cs typeface="+mn-cs"/>
                        </a:rPr>
                        <a:t>Der Lieferant darf Wettbewerbern von Evoqua weder Preise, Produktionsmengen, Kapazitäten, Verkäufe, Ausschreibungsangebote, Gewinne, Gewinnmargen, Kosten, Vertriebsmethoden noch sonstige Parameter von Evoqua mitteilen, die das Wettbewerbsverhalten des Unternehmens bestimmen oder beeinflussen, um den betreffenden Wettbewerber zu einem ähnlichen Verhalten zu bewegen.</a:t>
                      </a:r>
                    </a:p>
                    <a:p>
                      <a:pPr marL="171450" indent="-171450">
                        <a:buFont typeface="Arial" panose="020B0604020202020204" pitchFamily="34" charset="0"/>
                        <a:buChar char="•"/>
                      </a:pPr>
                      <a:r>
                        <a:rPr lang="de-DE" sz="1000">
                          <a:solidFill>
                            <a:schemeClr val="dk1"/>
                          </a:solidFill>
                          <a:latin typeface="+mn-lt"/>
                          <a:ea typeface="+mn-ea"/>
                          <a:cs typeface="+mn-cs"/>
                        </a:rPr>
                        <a:t>Er darf keine Vereinbarung mit einem Wettbewerber von Evoqua abschließen, die Folgendes festlegt: ein Wettbewerbsverbot, Einschränkungen des Umgangs mit Lieferanten, die Vorlage fingierter Ausschreibungsangebote oder eine Aufteilung der Kunden, Märkte, Gebiete oder Produktionsprogramme. Dieses Verbot gilt auch für eine Vereinbarung, die die Wiederverkaufspreise beeinflusst, die von unseren Käufern in Rechnung gestellt werden, ebenso wie für Versuche, unsere Käufer zu einer Einschränkung der Waren-Exporte oder -Importe zu bewegen, die von Evoqua bereitgestellt werden.</a:t>
                      </a:r>
                    </a:p>
                    <a:p>
                      <a:pPr marL="171450" indent="-171450">
                        <a:buFont typeface="Arial" panose="020B0604020202020204" pitchFamily="34" charset="0"/>
                        <a:buChar char="•"/>
                      </a:pPr>
                      <a:r>
                        <a:rPr lang="de-DE" sz="1000">
                          <a:solidFill>
                            <a:schemeClr val="dk1"/>
                          </a:solidFill>
                          <a:latin typeface="+mn-lt"/>
                          <a:ea typeface="+mn-ea"/>
                          <a:cs typeface="+mn-cs"/>
                        </a:rPr>
                        <a:t>Er darf keine wettbewerbsrechtlichen Informationen durch den Einsatz von Industriespionage, Bestechung, Diebstahl oder elektronischer Abhörmaßnahmen beschaffen und auch nicht wissentlich falsche Informationen über einen Wettbewerber oder dessen Produkte oder Dienstleistungen kommunizieren.</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924676">
                <a:tc>
                  <a:txBody>
                    <a:bodyPr/>
                    <a:lstStyle/>
                    <a:p>
                      <a:r>
                        <a:rPr lang="de-DE" sz="1000" b="1">
                          <a:solidFill>
                            <a:schemeClr val="dk1"/>
                          </a:solidFill>
                          <a:latin typeface="+mn-lt"/>
                          <a:ea typeface="+mn-ea"/>
                          <a:cs typeface="+mn-cs"/>
                        </a:rPr>
                        <a:t>Verbot von Bestechung und Korruption</a:t>
                      </a:r>
                    </a:p>
                    <a:p>
                      <a:pPr marL="169863" lvl="1" indent="-169863">
                        <a:buFont typeface="Arial" panose="020B0604020202020204" pitchFamily="34" charset="0"/>
                        <a:buChar char="•"/>
                      </a:pPr>
                      <a:r>
                        <a:rPr lang="de-DE" sz="1000">
                          <a:solidFill>
                            <a:schemeClr val="dk1"/>
                          </a:solidFill>
                          <a:latin typeface="+mn-lt"/>
                          <a:ea typeface="+mn-ea"/>
                          <a:cs typeface="+mn-cs"/>
                        </a:rPr>
                        <a:t>Der Lieferant darf weder direkt noch indirekt die Übergabe von Geld oder sonstiger werthaltiger Leistungen an einen Amtsträger oder eine private, geschäftlich handelnde natürliche oder juristische Person anbieten, versprechen, gewähren oder autorisieren, um eine Amtshandlung zu beeinflussen oder sich einen unangemessenen Vorteil zu verschaffen.</a:t>
                      </a:r>
                    </a:p>
                    <a:p>
                      <a:pPr marL="169863" lvl="1" indent="-169863">
                        <a:buFont typeface="Arial" panose="020B0604020202020204" pitchFamily="34" charset="0"/>
                        <a:buChar char="•"/>
                      </a:pPr>
                      <a:r>
                        <a:rPr lang="de-DE" sz="1000">
                          <a:solidFill>
                            <a:schemeClr val="dk1"/>
                          </a:solidFill>
                          <a:latin typeface="+mn-lt"/>
                          <a:ea typeface="+mn-ea"/>
                          <a:cs typeface="+mn-cs"/>
                        </a:rPr>
                        <a:t>Geben Sie kein Geld oder Wertgegenstände indirekt (z. B. an einen Berater, Vertreter, Vermittler oder einen anderen Dritten), wenn die Umstände darauf hindeuten, dass das Gegebene möglicherweise ganz oder teilweise, direkt oder indirekt, weitergegeben wird an: (i) einen Regierungsbeamten zur Beeinflussung einer offiziellen Maßnahme oder zur Erlangung eines unzulässigen Vorteils oder (ii) eine private kommerzielle Gegenpartei als Gegenleistung für einen unlauteren Vorteil bei einer Geschäftstransaktion.</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1331440">
                <a:tc>
                  <a:txBody>
                    <a:bodyPr/>
                    <a:lstStyle/>
                    <a:p>
                      <a:r>
                        <a:rPr lang="de-DE" sz="1000" b="1">
                          <a:solidFill>
                            <a:schemeClr val="dk1"/>
                          </a:solidFill>
                          <a:latin typeface="+mn-lt"/>
                          <a:ea typeface="+mn-ea"/>
                          <a:cs typeface="+mn-cs"/>
                        </a:rPr>
                        <a:t>Interessenkonflikte</a:t>
                      </a:r>
                    </a:p>
                    <a:p>
                      <a:pPr marL="171450" indent="-171450">
                        <a:buFont typeface="Arial" panose="020B0604020202020204" pitchFamily="34" charset="0"/>
                        <a:buChar char="•"/>
                      </a:pPr>
                      <a:r>
                        <a:rPr lang="de-DE" sz="1000">
                          <a:solidFill>
                            <a:schemeClr val="dk1"/>
                          </a:solidFill>
                          <a:latin typeface="+mn-lt"/>
                          <a:ea typeface="+mn-ea"/>
                          <a:cs typeface="+mn-cs"/>
                        </a:rPr>
                        <a:t>Der Lieferant muss Interessenkonflikte bei jeglicher Zusammenarbeit mit Evoqua vermeiden und gewährleisten, dass alle Unterauftragnehmer solche Situationen vermeiden. Ein Interessenkonflikt kann entstehen, wenn ein Lieferant ein konkurrierendes professionelles oder persönliches Interesse hat, während er für Evoqua Geschäfte tätigt. Alle Konflikte müssen bei der Beauftragung oder wenn der Konflikt entsteht, dem Unternehmen gegenüber offen gelegt werden.</a:t>
                      </a:r>
                    </a:p>
                  </a:txBody>
                  <a:tcPr>
                    <a:solidFill>
                      <a:srgbClr val="F2F2F2"/>
                    </a:solidFill>
                  </a:tcPr>
                </a:tc>
                <a:tc>
                  <a:txBody>
                    <a:bodyPr/>
                    <a:lstStyle/>
                    <a:p>
                      <a:r>
                        <a:rPr lang="de-DE" sz="1000" b="1">
                          <a:solidFill>
                            <a:schemeClr val="dk1"/>
                          </a:solidFill>
                          <a:latin typeface="+mn-lt"/>
                          <a:ea typeface="+mn-ea"/>
                          <a:cs typeface="+mn-cs"/>
                        </a:rPr>
                        <a:t>Geistigen Eigentums</a:t>
                      </a:r>
                    </a:p>
                    <a:p>
                      <a:pPr marL="171450" indent="-171450">
                        <a:buFont typeface="Arial" panose="020B0604020202020204" pitchFamily="34" charset="0"/>
                        <a:buChar char="•"/>
                      </a:pPr>
                      <a:r>
                        <a:rPr lang="de-DE" sz="1000" b="0">
                          <a:solidFill>
                            <a:schemeClr val="dk1"/>
                          </a:solidFill>
                          <a:latin typeface="+mn-lt"/>
                          <a:ea typeface="+mn-ea"/>
                          <a:cs typeface="+mn-cs"/>
                        </a:rPr>
                        <a:t>Schützen und respektieren Sie das gesamte geistige Eigentum von Evoqua, wie unter anderem alle Patente, Marken, Urheberrechte, Geschäftsgeheimnisse, Knowhow und andere vertrauliche oder geschützte Informationen von Evoqua. Lieferanten haben kein Recht, geistiges Eigentum oder andere geschützte Informationen von Evoqua ohne die vorherige schriftliche Genehmigung des Unternehmens zu verwenden.</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r h="1436554">
                <a:tc>
                  <a:txBody>
                    <a:bodyPr/>
                    <a:lstStyle/>
                    <a:p>
                      <a:r>
                        <a:rPr lang="de-DE" sz="1000" b="1">
                          <a:solidFill>
                            <a:schemeClr val="dk1"/>
                          </a:solidFill>
                          <a:latin typeface="+mn-lt"/>
                          <a:ea typeface="+mn-ea"/>
                          <a:cs typeface="+mn-cs"/>
                        </a:rPr>
                        <a:t>Datenschutz</a:t>
                      </a:r>
                    </a:p>
                    <a:p>
                      <a:pPr marL="171450" lvl="0" indent="-171450">
                        <a:buFont typeface="Arial" panose="020B0604020202020204" pitchFamily="34" charset="0"/>
                        <a:buChar char="•"/>
                      </a:pPr>
                      <a:r>
                        <a:rPr lang="de-DE" sz="1000">
                          <a:solidFill>
                            <a:schemeClr val="dk1"/>
                          </a:solidFill>
                          <a:latin typeface="+mn-lt"/>
                          <a:ea typeface="+mn-ea"/>
                          <a:cs typeface="+mn-cs"/>
                        </a:rPr>
                        <a:t>Der Lieferant muss sich zum Schutz der angemessenerweise erwarteten Privatsphäre von personenbezogenen Daten aller Parteien verpflichten, wie unter anderem von Lieferanten, Kunden, Verbrauchern und Mitarbeitern. Lieferanten müssen die regionalen und internationalen Datenschutz- und Informationssicherheitsgesetze und behördlichen Anforderungen einhalten, wenn personenbezogene Daten erfasst, gespeichert, verarbeitet, übermittelt und geteilt werden.</a:t>
                      </a:r>
                    </a:p>
                    <a:p>
                      <a:pPr marL="171450" indent="-171450" algn="l" rtl="0">
                        <a:buFont typeface="Arial" panose="020B0604020202020204" pitchFamily="34" charset="0"/>
                        <a:buChar char="•"/>
                      </a:pPr>
                      <a:endParaRPr lang="en-US" sz="1000" kern="1200" dirty="0">
                        <a:solidFill>
                          <a:schemeClr val="dk1"/>
                        </a:solidFill>
                        <a:effectLst/>
                        <a:latin typeface="+mn-lt"/>
                        <a:ea typeface="+mn-ea"/>
                        <a:cs typeface="+mn-cs"/>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cap="none" normalizeH="0" baseline="0" noProof="0">
                          <a:ln>
                            <a:noFill/>
                          </a:ln>
                          <a:solidFill>
                            <a:srgbClr val="585958"/>
                          </a:solidFill>
                          <a:uLnTx/>
                          <a:uFillTx/>
                          <a:latin typeface="+mn-lt"/>
                          <a:ea typeface="+mn-ea"/>
                          <a:cs typeface="+mn-cs"/>
                        </a:rPr>
                        <a:t>Verantwortungsbewusste Beschaffung von Mineralien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cap="none" normalizeH="0" baseline="0" noProof="0">
                          <a:ln>
                            <a:noFill/>
                          </a:ln>
                          <a:solidFill>
                            <a:srgbClr val="585958"/>
                          </a:solidFill>
                          <a:uLnTx/>
                          <a:uFillTx/>
                          <a:latin typeface="+mn-lt"/>
                          <a:ea typeface="+mn-ea"/>
                          <a:cs typeface="+mn-cs"/>
                        </a:rPr>
                        <a:t>Die Teilnehmer setzen eine Richtlinie fest und üben gebührende Sorgfalt in Bezug auf die Quelle und die Produktkette von Tantal, Zinn, Wolfram und Gold in den von ihnen hergestellten Produkten aus, um angemessen sicherzustellen, dass diese in Übereinstimmung mit der Leitlinie über verantwortungsbewusste Produktketten für Mineralien aus Konflikt- und Hochrisikogebieten der Organisation für wirtschaftliche Zusammenarbeit und Entwicklung (OECD) oder einem gleichwertigen und anerkannten Due-Diligence-Rahmenwerk beschafft werden.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0C0"/>
                        </a:solidFill>
                        <a:effectLst/>
                        <a:uLnTx/>
                        <a:uFillTx/>
                        <a:latin typeface="+mn-lt"/>
                        <a:ea typeface="+mn-ea"/>
                        <a:cs typeface="+mn-cs"/>
                      </a:endParaRPr>
                    </a:p>
                  </a:txBody>
                  <a:tcPr>
                    <a:solidFill>
                      <a:srgbClr val="F2F2F2"/>
                    </a:solidFill>
                  </a:tcPr>
                </a:tc>
                <a:extLst>
                  <a:ext uri="{0D108BD9-81ED-4DB2-BD59-A6C34878D82A}">
                    <a16:rowId xmlns:a16="http://schemas.microsoft.com/office/drawing/2014/main" val="173248867"/>
                  </a:ext>
                </a:extLst>
              </a:tr>
            </a:tbl>
          </a:graphicData>
        </a:graphic>
      </p:graphicFrame>
      <p:sp>
        <p:nvSpPr>
          <p:cNvPr id="3" name="TextBox 2"/>
          <p:cNvSpPr txBox="1"/>
          <p:nvPr/>
        </p:nvSpPr>
        <p:spPr>
          <a:xfrm>
            <a:off x="9544141" y="6472767"/>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2 </a:t>
            </a:r>
          </a:p>
        </p:txBody>
      </p:sp>
    </p:spTree>
    <p:extLst>
      <p:ext uri="{BB962C8B-B14F-4D97-AF65-F5344CB8AC3E}">
        <p14:creationId xmlns:p14="http://schemas.microsoft.com/office/powerpoint/2010/main" val="32443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506265700"/>
              </p:ext>
            </p:extLst>
          </p:nvPr>
        </p:nvGraphicFramePr>
        <p:xfrm>
          <a:off x="0" y="0"/>
          <a:ext cx="12192000" cy="569620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340242">
                <a:tc>
                  <a:txBody>
                    <a:bodyPr/>
                    <a:lstStyle/>
                    <a:p>
                      <a:r>
                        <a:rPr lang="de-DE"/>
                        <a:t>Arbeit</a:t>
                      </a:r>
                    </a:p>
                  </a:txBody>
                  <a:tcPr/>
                </a:tc>
                <a:tc>
                  <a:txBody>
                    <a:bodyPr/>
                    <a:lstStyle/>
                    <a:p>
                      <a:r>
                        <a:rPr lang="de-DE"/>
                        <a:t>Umwelt, Gesundheit und Sicherheit</a:t>
                      </a:r>
                    </a:p>
                  </a:txBody>
                  <a:tcPr/>
                </a:tc>
                <a:extLst>
                  <a:ext uri="{0D108BD9-81ED-4DB2-BD59-A6C34878D82A}">
                    <a16:rowId xmlns:a16="http://schemas.microsoft.com/office/drawing/2014/main" val="3600100578"/>
                  </a:ext>
                </a:extLst>
              </a:tr>
              <a:tr h="1194367">
                <a:tc rowSpan="2">
                  <a:txBody>
                    <a:bodyPr/>
                    <a:lstStyle/>
                    <a:p>
                      <a:r>
                        <a:rPr lang="de-DE" sz="1000" b="1">
                          <a:solidFill>
                            <a:schemeClr val="dk1"/>
                          </a:solidFill>
                          <a:latin typeface="+mn-lt"/>
                          <a:ea typeface="+mn-ea"/>
                          <a:cs typeface="+mn-cs"/>
                        </a:rPr>
                        <a:t>Menschenrechte von Mitarbeitern</a:t>
                      </a:r>
                    </a:p>
                    <a:p>
                      <a:pPr marL="171450" indent="-171450">
                        <a:buFont typeface="Arial" panose="020B0604020202020204" pitchFamily="34" charset="0"/>
                        <a:buChar char="•"/>
                      </a:pPr>
                      <a:r>
                        <a:rPr lang="de-DE" sz="1000" b="0">
                          <a:solidFill>
                            <a:schemeClr val="dk1"/>
                          </a:solidFill>
                          <a:latin typeface="+mn-lt"/>
                          <a:ea typeface="+mn-ea"/>
                          <a:cs typeface="+mn-cs"/>
                        </a:rPr>
                        <a:t>Der Lieferant muss gleiche Chancen für alle Mitarbeiter bereitstellen und alle Mitarbeiter gleichbehandeln, unabhängig von deren ethnischer Abstammung, Nationalität, sozialem Hintergrund, Behinderung, sexueller Orientierung, Geschlechtsidentität, politischer oder religiöser Überzeugung, Geschlecht oder Alter.</a:t>
                      </a:r>
                    </a:p>
                    <a:p>
                      <a:pPr marL="171450" indent="-171450">
                        <a:buFont typeface="Arial" panose="020B0604020202020204" pitchFamily="34" charset="0"/>
                        <a:buChar char="•"/>
                      </a:pPr>
                      <a:r>
                        <a:rPr lang="de-DE" sz="1000" b="0">
                          <a:solidFill>
                            <a:schemeClr val="dk1"/>
                          </a:solidFill>
                          <a:latin typeface="+mn-lt"/>
                          <a:ea typeface="+mn-ea"/>
                          <a:cs typeface="+mn-cs"/>
                        </a:rPr>
                        <a:t>Er muss die persönliche Würde, das Recht auf Privatsphäre und die Rechte aller Personen respektieren.</a:t>
                      </a:r>
                    </a:p>
                    <a:p>
                      <a:pPr marL="171450" indent="-171450">
                        <a:buFont typeface="Arial" panose="020B0604020202020204" pitchFamily="34" charset="0"/>
                        <a:buChar char="•"/>
                      </a:pPr>
                      <a:r>
                        <a:rPr lang="de-DE" sz="1000" b="0">
                          <a:solidFill>
                            <a:schemeClr val="dk1"/>
                          </a:solidFill>
                          <a:latin typeface="+mn-lt"/>
                          <a:ea typeface="+mn-ea"/>
                          <a:cs typeface="+mn-cs"/>
                        </a:rPr>
                        <a:t>Er muss sich weigern, jemanden gegen seinen Willen zur Arbeit zu zwingen.</a:t>
                      </a:r>
                    </a:p>
                    <a:p>
                      <a:pPr marL="171450" indent="-171450">
                        <a:buFont typeface="Arial" panose="020B0604020202020204" pitchFamily="34" charset="0"/>
                        <a:buChar char="•"/>
                      </a:pPr>
                      <a:r>
                        <a:rPr lang="de-DE" sz="1000" b="0">
                          <a:solidFill>
                            <a:schemeClr val="dk1"/>
                          </a:solidFill>
                          <a:latin typeface="+mn-lt"/>
                          <a:ea typeface="+mn-ea"/>
                          <a:cs typeface="+mn-cs"/>
                        </a:rPr>
                        <a:t>Er muss sich weigern, eine inakzeptable Behandlung seiner Mitarbeiter zu tolerieren, wie etwa psychische Grausamkeit, sexuelle Belästigung oder Diskriminierung.</a:t>
                      </a:r>
                    </a:p>
                    <a:p>
                      <a:pPr marL="171450" indent="-171450">
                        <a:buFont typeface="Arial" panose="020B0604020202020204" pitchFamily="34" charset="0"/>
                        <a:buChar char="•"/>
                      </a:pPr>
                      <a:r>
                        <a:rPr lang="de-DE" sz="1000" b="0">
                          <a:solidFill>
                            <a:schemeClr val="dk1"/>
                          </a:solidFill>
                          <a:latin typeface="+mn-lt"/>
                          <a:ea typeface="+mn-ea"/>
                          <a:cs typeface="+mn-cs"/>
                        </a:rPr>
                        <a:t>Er muss ein Verhalten verbieten (einschließlich Gesten, Worten und physischem Kontakt), das sexuell, zwingend, bedrohend, missbräuchlich oder ausbeuterisch ist.</a:t>
                      </a:r>
                    </a:p>
                    <a:p>
                      <a:pPr marL="171450" indent="-171450">
                        <a:buFont typeface="Arial" panose="020B0604020202020204" pitchFamily="34" charset="0"/>
                        <a:buChar char="•"/>
                      </a:pPr>
                      <a:r>
                        <a:rPr lang="de-DE" sz="1000" b="0">
                          <a:solidFill>
                            <a:schemeClr val="dk1"/>
                          </a:solidFill>
                          <a:latin typeface="+mn-lt"/>
                          <a:ea typeface="+mn-ea"/>
                          <a:cs typeface="+mn-cs"/>
                        </a:rPr>
                        <a:t>Er muss eine faire Vergütung leisten und den geltenden nationalen gesetzlichen existenzsichernden Mindestlohn garantieren.</a:t>
                      </a:r>
                    </a:p>
                    <a:p>
                      <a:pPr marL="171450" indent="-171450">
                        <a:buFont typeface="Arial" panose="020B0604020202020204" pitchFamily="34" charset="0"/>
                        <a:buChar char="•"/>
                      </a:pPr>
                      <a:r>
                        <a:rPr lang="de-DE" sz="1000" b="0">
                          <a:solidFill>
                            <a:schemeClr val="dk1"/>
                          </a:solidFill>
                          <a:latin typeface="+mn-lt"/>
                          <a:ea typeface="+mn-ea"/>
                          <a:cs typeface="+mn-cs"/>
                        </a:rPr>
                        <a:t>Er muss sich an die Höchstgrenze der Arbeitsstunden halten, wie sie in den geltenden Gesetzen für die jeweiligen Bereiche, in denen seine Mitarbeiter tätig sind, festgelegt sind.</a:t>
                      </a:r>
                    </a:p>
                  </a:txBody>
                  <a:tcPr>
                    <a:solidFill>
                      <a:srgbClr val="F2F2F2"/>
                    </a:solidFill>
                  </a:tcPr>
                </a:tc>
                <a:tc>
                  <a:txBody>
                    <a:bodyPr/>
                    <a:lstStyle/>
                    <a:p>
                      <a:r>
                        <a:rPr lang="de-DE" sz="1000" b="1">
                          <a:solidFill>
                            <a:schemeClr val="dk1"/>
                          </a:solidFill>
                          <a:latin typeface="+mn-lt"/>
                          <a:ea typeface="+mn-ea"/>
                          <a:cs typeface="+mn-cs"/>
                        </a:rPr>
                        <a:t>Mitarbeiter</a:t>
                      </a:r>
                    </a:p>
                    <a:p>
                      <a:pPr marL="171450" indent="-171450">
                        <a:buFont typeface="Arial" panose="020B0604020202020204" pitchFamily="34" charset="0"/>
                        <a:buChar char="•"/>
                      </a:pPr>
                      <a:r>
                        <a:rPr lang="de-DE" sz="1000">
                          <a:solidFill>
                            <a:schemeClr val="dk1"/>
                          </a:solidFill>
                          <a:latin typeface="+mn-lt"/>
                          <a:ea typeface="+mn-ea"/>
                          <a:cs typeface="+mn-cs"/>
                        </a:rPr>
                        <a:t>Der Lieferant muss die Verantwortung für die Gesundheit und Sicherheit von Mitarbeitern übernehmen.</a:t>
                      </a:r>
                    </a:p>
                    <a:p>
                      <a:pPr marL="171450" indent="-171450">
                        <a:buFont typeface="Arial" panose="020B0604020202020204" pitchFamily="34" charset="0"/>
                        <a:buChar char="•"/>
                      </a:pPr>
                      <a:r>
                        <a:rPr lang="de-DE" sz="1000">
                          <a:solidFill>
                            <a:schemeClr val="dk1"/>
                          </a:solidFill>
                          <a:latin typeface="+mn-lt"/>
                          <a:ea typeface="+mn-ea"/>
                          <a:cs typeface="+mn-cs"/>
                        </a:rPr>
                        <a:t>Er muss Gefahren kontrollieren und Vorsichtsmaßnahmen gegen Unfälle und berufliche Gefährdungen ergreifen.</a:t>
                      </a:r>
                    </a:p>
                    <a:p>
                      <a:pPr marL="171450" indent="-171450">
                        <a:buFont typeface="Arial" panose="020B0604020202020204" pitchFamily="34" charset="0"/>
                        <a:buChar char="•"/>
                      </a:pPr>
                      <a:r>
                        <a:rPr lang="de-DE" sz="1000">
                          <a:solidFill>
                            <a:schemeClr val="dk1"/>
                          </a:solidFill>
                          <a:latin typeface="+mn-lt"/>
                          <a:ea typeface="+mn-ea"/>
                          <a:cs typeface="+mn-cs"/>
                        </a:rPr>
                        <a:t>Er muss Mitarbeitern Schulung zu relevanten Gesundheits- und Sicherheitsthemen bereitstellen.</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599385">
                <a:tc vMerge="1">
                  <a:txBody>
                    <a:bodyPr/>
                    <a:lstStyle/>
                    <a:p>
                      <a:endParaRPr lang="en-US"/>
                    </a:p>
                  </a:txBody>
                  <a:tcPr/>
                </a:tc>
                <a:tc rowSpan="2">
                  <a:txBody>
                    <a:bodyPr/>
                    <a:lstStyle/>
                    <a:p>
                      <a:r>
                        <a:rPr lang="de-DE" sz="1000" b="1" i="0">
                          <a:solidFill>
                            <a:schemeClr val="dk1"/>
                          </a:solidFill>
                          <a:latin typeface="+mn-lt"/>
                          <a:ea typeface="+mn-ea"/>
                          <a:cs typeface="+mn-cs"/>
                        </a:rPr>
                        <a:t>Umwelt</a:t>
                      </a:r>
                    </a:p>
                    <a:p>
                      <a:pPr marL="171450" indent="-171450">
                        <a:buFont typeface="Arial" panose="020B0604020202020204" pitchFamily="34" charset="0"/>
                        <a:buChar char="•"/>
                      </a:pPr>
                      <a:r>
                        <a:rPr lang="de-DE" sz="1000">
                          <a:solidFill>
                            <a:schemeClr val="dk1"/>
                          </a:solidFill>
                          <a:latin typeface="+mn-lt"/>
                          <a:ea typeface="+mn-ea"/>
                          <a:cs typeface="+mn-cs"/>
                        </a:rPr>
                        <a:t>Der Lieferant muss angemessene Schritte ergreifen, um Umweltabfälle und die Auswirkung auf die Geschäftsaktivitäten zu minimieren, wie z. B. Reduktion von Materialverschwendung, Emissionen und Wasserentnahme.</a:t>
                      </a:r>
                    </a:p>
                    <a:p>
                      <a:pPr marL="171450" indent="-171450">
                        <a:buFont typeface="Arial" panose="020B0604020202020204" pitchFamily="34" charset="0"/>
                        <a:buChar char="•"/>
                      </a:pPr>
                      <a:r>
                        <a:rPr lang="de-DE" sz="1000">
                          <a:solidFill>
                            <a:schemeClr val="dk1"/>
                          </a:solidFill>
                          <a:latin typeface="+mn-lt"/>
                          <a:ea typeface="+mn-ea"/>
                          <a:cs typeface="+mn-cs"/>
                        </a:rPr>
                        <a:t>Der Lieferant muss alle erforderlichen Umweltgenehmigungen, Zulassungen und Registrierungen einholen, führen und beachten.</a:t>
                      </a:r>
                    </a:p>
                    <a:p>
                      <a:pPr marL="171450" indent="-171450">
                        <a:buFont typeface="Arial" panose="020B0604020202020204" pitchFamily="34" charset="0"/>
                        <a:buChar char="•"/>
                      </a:pPr>
                      <a:r>
                        <a:rPr lang="de-DE" sz="1000">
                          <a:solidFill>
                            <a:schemeClr val="dk1"/>
                          </a:solidFill>
                          <a:latin typeface="+mn-lt"/>
                          <a:ea typeface="+mn-ea"/>
                          <a:cs typeface="+mn-cs"/>
                        </a:rPr>
                        <a:t>Chemikalien und sonstige Materialien, die eine Gefährdung für Menschen oder die Umwelt darstellen, müssen identifiziert, gekennzeichnet und verwaltet werden, um sichere(n)(s) Handhabung, Transport, Lagerung, Verwendung, Recycling oder Wiederverwendung und Entsorgung zu gewährleisten.</a:t>
                      </a:r>
                    </a:p>
                    <a:p>
                      <a:pPr marL="171450" indent="-171450">
                        <a:buFont typeface="Arial" panose="020B0604020202020204" pitchFamily="34" charset="0"/>
                        <a:buChar char="•"/>
                      </a:pPr>
                      <a:r>
                        <a:rPr lang="de-DE" sz="1000">
                          <a:solidFill>
                            <a:schemeClr val="dk1"/>
                          </a:solidFill>
                          <a:latin typeface="+mn-lt"/>
                          <a:ea typeface="+mn-ea"/>
                          <a:cs typeface="+mn-cs"/>
                        </a:rPr>
                        <a:t>Er muss alle geltenden Gesetze, Bestimmungen und Kundenanforderungen in Bezug auf das Verbot oder die Einschränkung spezifischer Substanzen in Produkten oder bei der Herstellung beachten, wie unter anderem die Kennzeichnung für Recycling und Entsorgung.	</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206264577"/>
                  </a:ext>
                </a:extLst>
              </a:tr>
              <a:tr h="852701">
                <a:tc rowSpan="3">
                  <a:txBody>
                    <a:bodyPr/>
                    <a:lstStyle/>
                    <a:p>
                      <a:r>
                        <a:rPr lang="de-DE" sz="1000" b="1">
                          <a:solidFill>
                            <a:schemeClr val="dk1"/>
                          </a:solidFill>
                          <a:latin typeface="+mn-lt"/>
                          <a:ea typeface="+mn-ea"/>
                          <a:cs typeface="+mn-cs"/>
                        </a:rPr>
                        <a:t>Kinderarbeit und Menschenhandel</a:t>
                      </a:r>
                    </a:p>
                    <a:p>
                      <a:pPr marL="171450" indent="-171450">
                        <a:buFont typeface="Arial" panose="020B0604020202020204" pitchFamily="34" charset="0"/>
                        <a:buChar char="•"/>
                      </a:pPr>
                      <a:r>
                        <a:rPr lang="de-DE" sz="1000" b="0">
                          <a:solidFill>
                            <a:schemeClr val="dk1"/>
                          </a:solidFill>
                          <a:latin typeface="+mn-lt"/>
                          <a:ea typeface="+mn-ea"/>
                          <a:cs typeface="+mn-cs"/>
                        </a:rPr>
                        <a:t>Der Lieferant muss gewährleisten, dass Zwangsarbeit – wie unter anderem Kinderarbeit, Zwangsarbeit, Sklaverei und Menschenhandel – nicht bei der Ausführung von Arbeiten eingesetzt wird. Der Begriff „Kind“ bezeichnet jede Person unter dem gesetzlichen Mindestalter für eine Beschäftigung in dem Land, in dem die Arbeit durchgeführt wird.</a:t>
                      </a:r>
                    </a:p>
                    <a:p>
                      <a:pPr marL="171450" indent="-171450">
                        <a:buFont typeface="Arial" panose="020B0604020202020204" pitchFamily="34" charset="0"/>
                        <a:buChar char="•"/>
                      </a:pPr>
                      <a:r>
                        <a:rPr lang="de-DE" sz="1000" b="0">
                          <a:solidFill>
                            <a:schemeClr val="dk1"/>
                          </a:solidFill>
                          <a:latin typeface="+mn-lt"/>
                          <a:ea typeface="+mn-ea"/>
                          <a:cs typeface="+mn-cs"/>
                        </a:rPr>
                        <a:t>Der Lieferant darf keine Personen unter 15 Jahren beschäftigen. In den Ländern, die der Ausnahme für Entwicklungsländer nach der Konvention 138 der ILO unterliegen, darf er keine Personen unter 14 Jahren beschäftigen.</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434315">
                <a:tc vMerge="1">
                  <a:txBody>
                    <a:bodyPr/>
                    <a:lstStyle/>
                    <a:p>
                      <a:endParaRPr lang="en-US"/>
                    </a:p>
                  </a:txBody>
                  <a:tcPr/>
                </a:tc>
                <a:tc>
                  <a:txBody>
                    <a:bodyPr/>
                    <a:lstStyle/>
                    <a:p>
                      <a:r>
                        <a:rPr lang="de-DE" sz="1800" b="1">
                          <a:solidFill>
                            <a:schemeClr val="bg1"/>
                          </a:solidFill>
                          <a:latin typeface="+mn-lt"/>
                          <a:ea typeface="+mn-ea"/>
                          <a:cs typeface="+mn-cs"/>
                        </a:rPr>
                        <a:t>Meldungen von Bedenken und Fehlverhalten</a:t>
                      </a:r>
                    </a:p>
                  </a:txBody>
                  <a:tcPr>
                    <a:solidFill>
                      <a:schemeClr val="accent1"/>
                    </a:solidFill>
                  </a:tcPr>
                </a:tc>
                <a:extLst>
                  <a:ext uri="{0D108BD9-81ED-4DB2-BD59-A6C34878D82A}">
                    <a16:rowId xmlns:a16="http://schemas.microsoft.com/office/drawing/2014/main" val="1467262535"/>
                  </a:ext>
                </a:extLst>
              </a:tr>
              <a:tr h="192688">
                <a:tc vMerge="1">
                  <a:txBody>
                    <a:bodyPr/>
                    <a:lstStyle/>
                    <a:p>
                      <a:pPr marL="171450" indent="-171450" algn="l" rtl="0">
                        <a:buFont typeface="Arial" panose="020B0604020202020204" pitchFamily="34" charset="0"/>
                        <a:buChar char="•"/>
                      </a:pPr>
                      <a:endParaRPr lang="en-US" sz="1000" b="0" kern="1200" dirty="0">
                        <a:solidFill>
                          <a:schemeClr val="dk1"/>
                        </a:solidFill>
                        <a:effectLst/>
                        <a:latin typeface="+mn-lt"/>
                        <a:ea typeface="+mn-ea"/>
                        <a:cs typeface="+mn-cs"/>
                      </a:endParaRPr>
                    </a:p>
                  </a:txBody>
                  <a:tcPr>
                    <a:solidFill>
                      <a:srgbClr val="F2F2F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600" b="1" i="0" u="none" strike="noStrike" cap="none" normalizeH="0" baseline="0" noProof="0">
                          <a:ln>
                            <a:noFill/>
                          </a:ln>
                          <a:solidFill>
                            <a:schemeClr val="tx1"/>
                          </a:solidFill>
                          <a:uLnTx/>
                          <a:uFillTx/>
                          <a:latin typeface="+mn-lt"/>
                          <a:ea typeface="+mn-ea"/>
                          <a:cs typeface="+mn-cs"/>
                        </a:rPr>
                        <a:t>Kontakt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cap="none" normalizeH="0" baseline="0" noProof="0">
                          <a:ln>
                            <a:noFill/>
                          </a:ln>
                          <a:solidFill>
                            <a:schemeClr val="tx1"/>
                          </a:solidFill>
                          <a:uLnTx/>
                          <a:uFillTx/>
                          <a:latin typeface="+mn-lt"/>
                          <a:ea typeface="+mn-ea"/>
                          <a:cs typeface="+mn-cs"/>
                        </a:rPr>
                        <a:t>Ihr Ansprechpartner für den Vertrieb bei Evoqua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cap="none" normalizeH="0" baseline="0" noProof="0">
                          <a:ln>
                            <a:noFill/>
                          </a:ln>
                          <a:solidFill>
                            <a:schemeClr val="tx1"/>
                          </a:solidFill>
                          <a:uLnTx/>
                          <a:uFillTx/>
                          <a:latin typeface="+mn-lt"/>
                          <a:ea typeface="+mn-ea"/>
                          <a:cs typeface="+mn-cs"/>
                        </a:rPr>
                        <a:t>Evoqua Global </a:t>
                      </a:r>
                      <a:r>
                        <a:rPr kumimoji="0" lang="de-DE" sz="1600" b="0" i="0" u="none" strike="noStrike" cap="none" normalizeH="0" baseline="0" noProof="0">
                          <a:ln>
                            <a:noFill/>
                          </a:ln>
                          <a:solidFill>
                            <a:srgbClr val="0070C0"/>
                          </a:solidFill>
                          <a:uLnTx/>
                          <a:uFillTx/>
                          <a:latin typeface="+mn-lt"/>
                          <a:ea typeface="+mn-ea"/>
                          <a:cs typeface="+mn-cs"/>
                          <a:hlinkClick r:id="rId2">
                            <a:extLst>
                              <a:ext uri="{A12FA001-AC4F-418D-AE19-62706E023703}">
                                <ahyp:hlinkClr xmlns:ahyp="http://schemas.microsoft.com/office/drawing/2018/hyperlinkcolor" val="tx"/>
                              </a:ext>
                            </a:extLst>
                          </a:hlinkClick>
                        </a:rPr>
                        <a:t>Compliance Helpline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cap="none" normalizeH="0" baseline="0" noProof="0">
                          <a:ln>
                            <a:noFill/>
                          </a:ln>
                          <a:solidFill>
                            <a:schemeClr val="tx1"/>
                          </a:solidFill>
                          <a:uLnTx/>
                          <a:uFillTx/>
                          <a:latin typeface="+mn-lt"/>
                          <a:ea typeface="+mn-ea"/>
                          <a:cs typeface="+mn-cs"/>
                        </a:rPr>
                        <a:t>Anonyme Meldung verfügbar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cap="none" normalizeH="0" baseline="0" noProof="0">
                          <a:ln>
                            <a:noFill/>
                          </a:ln>
                          <a:solidFill>
                            <a:srgbClr val="0070C0"/>
                          </a:solidFill>
                          <a:uLnTx/>
                          <a:uFillTx/>
                          <a:latin typeface="+mn-lt"/>
                          <a:ea typeface="+mn-ea"/>
                          <a:cs typeface="+mn-cs"/>
                          <a:hlinkClick r:id="rId3">
                            <a:extLst>
                              <a:ext uri="{A12FA001-AC4F-418D-AE19-62706E023703}">
                                <ahyp:hlinkClr xmlns:ahyp="http://schemas.microsoft.com/office/drawing/2018/hyperlinkcolor" val="tx"/>
                              </a:ext>
                            </a:extLst>
                          </a:hlinkClick>
                        </a:rPr>
                        <a:t>compliance@evoqua.com</a:t>
                      </a:r>
                      <a:r>
                        <a:rPr kumimoji="0" lang="de-DE" sz="1600" b="0" i="0" u="none" strike="noStrike" cap="none" normalizeH="0" baseline="0" noProof="0">
                          <a:ln>
                            <a:noFill/>
                          </a:ln>
                          <a:solidFill>
                            <a:srgbClr val="0070C0"/>
                          </a:solidFill>
                          <a:uLnTx/>
                          <a:uFillTx/>
                          <a:latin typeface="+mn-lt"/>
                          <a:ea typeface="+mn-ea"/>
                          <a:cs typeface="+mn-cs"/>
                        </a:rPr>
                        <a:t> </a:t>
                      </a:r>
                    </a:p>
                  </a:txBody>
                  <a:tcPr>
                    <a:solidFill>
                      <a:schemeClr val="tx2"/>
                    </a:solidFill>
                  </a:tcPr>
                </a:tc>
                <a:extLst>
                  <a:ext uri="{0D108BD9-81ED-4DB2-BD59-A6C34878D82A}">
                    <a16:rowId xmlns:a16="http://schemas.microsoft.com/office/drawing/2014/main" val="581982381"/>
                  </a:ext>
                </a:extLst>
              </a:tr>
              <a:tr h="1034656">
                <a:tc>
                  <a:txBody>
                    <a:bodyPr/>
                    <a:lstStyle/>
                    <a:p>
                      <a:r>
                        <a:rPr lang="de-DE" sz="1000" b="1">
                          <a:solidFill>
                            <a:schemeClr val="dk1"/>
                          </a:solidFill>
                          <a:latin typeface="+mn-lt"/>
                          <a:ea typeface="+mn-ea"/>
                          <a:cs typeface="+mn-cs"/>
                        </a:rPr>
                        <a:t>Schutz der Identität und Schutz vor Vergeltungsmaßnahmen</a:t>
                      </a:r>
                    </a:p>
                    <a:p>
                      <a:pPr marL="171450" indent="-171450">
                        <a:buFont typeface="Arial" panose="020B0604020202020204" pitchFamily="34" charset="0"/>
                        <a:buChar char="•"/>
                      </a:pPr>
                      <a:r>
                        <a:rPr lang="de-DE" sz="1000" b="0">
                          <a:solidFill>
                            <a:schemeClr val="dk1"/>
                          </a:solidFill>
                          <a:latin typeface="+mn-lt"/>
                          <a:ea typeface="+mn-ea"/>
                          <a:cs typeface="+mn-cs"/>
                        </a:rPr>
                        <a:t>Der Lieferant muss Programme pflegen, mit denen die Vertraulichkeit, Anonymität und der Schutz von Hinweisgebern gewährleistet wird, sofern dies nicht gesetzlich verboten ist. Lieferanten sollten einen bekannt gemachten Prozess für ihr Personal aufweisen, gemäß dem sie ohne Angst vor Vergeltungsmaßnahmen Bedenken anmelden können.</a:t>
                      </a:r>
                    </a:p>
                  </a:txBody>
                  <a:tcPr>
                    <a:solidFill>
                      <a:srgbClr val="F2F2F2"/>
                    </a:solidFill>
                  </a:tcPr>
                </a:tc>
                <a:tc vMerge="1">
                  <a:txBody>
                    <a:bodyPr/>
                    <a:lstStyle/>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bl>
          </a:graphicData>
        </a:graphic>
      </p:graphicFrame>
      <p:sp>
        <p:nvSpPr>
          <p:cNvPr id="3" name="TextBox 2"/>
          <p:cNvSpPr txBox="1"/>
          <p:nvPr/>
        </p:nvSpPr>
        <p:spPr>
          <a:xfrm>
            <a:off x="9465764" y="6490185"/>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3 </a:t>
            </a:r>
          </a:p>
        </p:txBody>
      </p:sp>
    </p:spTree>
    <p:extLst>
      <p:ext uri="{BB962C8B-B14F-4D97-AF65-F5344CB8AC3E}">
        <p14:creationId xmlns:p14="http://schemas.microsoft.com/office/powerpoint/2010/main" val="43005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49D1-74C2-45FD-A121-24EA7A423D85}"/>
              </a:ext>
            </a:extLst>
          </p:cNvPr>
          <p:cNvSpPr>
            <a:spLocks noGrp="1"/>
          </p:cNvSpPr>
          <p:nvPr>
            <p:ph type="title" idx="4294967295"/>
          </p:nvPr>
        </p:nvSpPr>
        <p:spPr>
          <a:xfrm>
            <a:off x="0" y="203200"/>
            <a:ext cx="10764838" cy="387350"/>
          </a:xfrm>
        </p:spPr>
        <p:txBody>
          <a:bodyPr>
            <a:normAutofit fontScale="90000"/>
          </a:bodyPr>
          <a:lstStyle/>
          <a:p>
            <a:r>
              <a:rPr lang="de-DE"/>
              <a:t>Verhaltenskodex für Lieferanten von Evoqua</a:t>
            </a:r>
          </a:p>
        </p:txBody>
      </p:sp>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2271209077"/>
              </p:ext>
            </p:extLst>
          </p:nvPr>
        </p:nvGraphicFramePr>
        <p:xfrm>
          <a:off x="0" y="784225"/>
          <a:ext cx="12192000" cy="507187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271717778"/>
                    </a:ext>
                  </a:extLst>
                </a:gridCol>
              </a:tblGrid>
              <a:tr h="263183">
                <a:tc>
                  <a:txBody>
                    <a:bodyPr/>
                    <a:lstStyle/>
                    <a:p>
                      <a:r>
                        <a:rPr lang="de-DE"/>
                        <a:t>Erklärung</a:t>
                      </a:r>
                    </a:p>
                  </a:txBody>
                  <a:tcPr/>
                </a:tc>
                <a:extLst>
                  <a:ext uri="{0D108BD9-81ED-4DB2-BD59-A6C34878D82A}">
                    <a16:rowId xmlns:a16="http://schemas.microsoft.com/office/drawing/2014/main" val="3600100578"/>
                  </a:ext>
                </a:extLst>
              </a:tr>
              <a:tr h="3386289">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de-DE" sz="1600" b="0" i="0" u="none" strike="noStrike" cap="none" normalizeH="0" baseline="0" noProof="0" dirty="0">
                          <a:ln>
                            <a:noFill/>
                          </a:ln>
                          <a:solidFill>
                            <a:srgbClr val="585958"/>
                          </a:solidFill>
                          <a:uLnTx/>
                          <a:uFillTx/>
                          <a:latin typeface="+mn-lt"/>
                          <a:ea typeface="+mn-ea"/>
                          <a:cs typeface="+mn-cs"/>
                        </a:rPr>
                        <a:t>Durch Unterzeichnung dieses Dokuments erkläre ich hiermit, dass: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600" b="0" i="0" u="none" strike="noStrike" cap="none" normalizeH="0" baseline="0" noProof="0" dirty="0">
                          <a:ln>
                            <a:noFill/>
                          </a:ln>
                          <a:solidFill>
                            <a:srgbClr val="585958"/>
                          </a:solidFill>
                          <a:uLnTx/>
                          <a:uFillTx/>
                          <a:latin typeface="+mn-lt"/>
                          <a:ea typeface="+mn-ea"/>
                          <a:cs typeface="+mn-cs"/>
                        </a:rPr>
                        <a:t>ich den Verhaltenskodex für Lieferanten von Evoqua gelesen und verstanden habe und ihn anerkenne.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600" b="0" i="0" u="none" strike="noStrike" cap="none" normalizeH="0" baseline="0" noProof="0" dirty="0">
                          <a:ln>
                            <a:noFill/>
                          </a:ln>
                          <a:solidFill>
                            <a:srgbClr val="585958"/>
                          </a:solidFill>
                          <a:uLnTx/>
                          <a:uFillTx/>
                          <a:latin typeface="+mn-lt"/>
                          <a:ea typeface="+mn-ea"/>
                          <a:cs typeface="+mn-cs"/>
                        </a:rPr>
                        <a:t>Der Lieferant wird die Standards des Verhaltenskodex für Lieferanten einhalten und Verstöße dagegen melden.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600" b="0" i="0" u="none" strike="noStrike" cap="none" normalizeH="0" baseline="0" noProof="0" dirty="0">
                          <a:ln>
                            <a:noFill/>
                          </a:ln>
                          <a:solidFill>
                            <a:srgbClr val="585958"/>
                          </a:solidFill>
                          <a:uLnTx/>
                          <a:uFillTx/>
                          <a:latin typeface="+mn-lt"/>
                          <a:ea typeface="+mn-ea"/>
                          <a:cs typeface="+mn-cs"/>
                        </a:rPr>
                        <a:t>Dieses Kodex wurde an alle Personen, die mit oder im Auftrag von Evoqua arbeiten, verteilt bzw. von diesen durchgelesen.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de-DE" sz="1200" b="1" i="0" u="none" strike="noStrike" cap="none" normalizeH="0" baseline="0" noProof="0" dirty="0">
                          <a:ln>
                            <a:noFill/>
                          </a:ln>
                          <a:solidFill>
                            <a:srgbClr val="585958"/>
                          </a:solidFill>
                          <a:uLnTx/>
                          <a:uFillTx/>
                          <a:latin typeface="+mn-lt"/>
                          <a:ea typeface="+mn-ea"/>
                          <a:cs typeface="+mn-cs"/>
                        </a:rPr>
                        <a:t>Name:</a:t>
                      </a:r>
                      <a:r>
                        <a:rPr kumimoji="0" lang="de-DE"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de-DE" sz="1200" b="1" i="0" u="none" strike="noStrike" cap="none" normalizeH="0" baseline="0" noProof="0" dirty="0">
                          <a:ln>
                            <a:noFill/>
                          </a:ln>
                          <a:solidFill>
                            <a:srgbClr val="585958"/>
                          </a:solidFill>
                          <a:uLnTx/>
                          <a:uFillTx/>
                          <a:latin typeface="+mn-lt"/>
                          <a:ea typeface="+mn-ea"/>
                          <a:cs typeface="+mn-cs"/>
                        </a:rPr>
                        <a:t>Unterschrift:</a:t>
                      </a:r>
                      <a:r>
                        <a:rPr kumimoji="0" lang="de-DE"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sng"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de-DE" sz="1200" b="1" i="0" u="none" strike="noStrike" cap="none" normalizeH="0" baseline="0" noProof="0" dirty="0">
                          <a:ln>
                            <a:noFill/>
                          </a:ln>
                          <a:solidFill>
                            <a:srgbClr val="585958"/>
                          </a:solidFill>
                          <a:uLnTx/>
                          <a:uFillTx/>
                          <a:latin typeface="+mn-lt"/>
                          <a:ea typeface="+mn-ea"/>
                          <a:cs typeface="+mn-cs"/>
                        </a:rPr>
                        <a:t>Titel:</a:t>
                      </a:r>
                      <a:r>
                        <a:rPr kumimoji="0" lang="de-DE"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de-DE" sz="1200" b="1" i="0" u="none" strike="noStrike" cap="none" normalizeH="0" baseline="0" noProof="0" dirty="0">
                          <a:ln>
                            <a:noFill/>
                          </a:ln>
                          <a:solidFill>
                            <a:srgbClr val="585958"/>
                          </a:solidFill>
                          <a:uLnTx/>
                          <a:uFillTx/>
                          <a:latin typeface="+mn-lt"/>
                          <a:ea typeface="+mn-ea"/>
                          <a:cs typeface="+mn-cs"/>
                        </a:rPr>
                        <a:t>Unternehmen:</a:t>
                      </a:r>
                      <a:r>
                        <a:rPr kumimoji="0" lang="de-DE"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de-DE" sz="1200" b="1" i="0" u="none" strike="noStrike" cap="none" normalizeH="0" baseline="0" noProof="0" dirty="0">
                          <a:ln>
                            <a:noFill/>
                          </a:ln>
                          <a:solidFill>
                            <a:srgbClr val="585958"/>
                          </a:solidFill>
                          <a:uLnTx/>
                          <a:uFillTx/>
                          <a:latin typeface="+mn-lt"/>
                          <a:ea typeface="+mn-ea"/>
                          <a:cs typeface="+mn-cs"/>
                        </a:rPr>
                        <a:t>Datum:	</a:t>
                      </a:r>
                      <a:r>
                        <a:rPr kumimoji="0" lang="de-DE"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endParaRPr lang="en-US" sz="1000" b="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bl>
          </a:graphicData>
        </a:graphic>
      </p:graphicFrame>
      <p:sp>
        <p:nvSpPr>
          <p:cNvPr id="4" name="TextBox 2"/>
          <p:cNvSpPr txBox="1"/>
          <p:nvPr/>
        </p:nvSpPr>
        <p:spPr>
          <a:xfrm>
            <a:off x="9492932" y="6459075"/>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4 </a:t>
            </a:r>
          </a:p>
        </p:txBody>
      </p:sp>
    </p:spTree>
    <p:extLst>
      <p:ext uri="{BB962C8B-B14F-4D97-AF65-F5344CB8AC3E}">
        <p14:creationId xmlns:p14="http://schemas.microsoft.com/office/powerpoint/2010/main" val="1545456538"/>
      </p:ext>
    </p:extLst>
  </p:cSld>
  <p:clrMapOvr>
    <a:masterClrMapping/>
  </p:clrMapOvr>
</p:sld>
</file>

<file path=ppt/theme/theme1.xml><?xml version="1.0" encoding="utf-8"?>
<a:theme xmlns:a="http://schemas.openxmlformats.org/drawingml/2006/main" name="Office Theme">
  <a:themeElements>
    <a:clrScheme name="Evoqua">
      <a:dk1>
        <a:srgbClr val="585958"/>
      </a:dk1>
      <a:lt1>
        <a:srgbClr val="FFFFFF"/>
      </a:lt1>
      <a:dk2>
        <a:srgbClr val="4EC1E0"/>
      </a:dk2>
      <a:lt2>
        <a:srgbClr val="99D6EA"/>
      </a:lt2>
      <a:accent1>
        <a:srgbClr val="003E51"/>
      </a:accent1>
      <a:accent2>
        <a:srgbClr val="48A9C5"/>
      </a:accent2>
      <a:accent3>
        <a:srgbClr val="ED9B33"/>
      </a:accent3>
      <a:accent4>
        <a:srgbClr val="FED141"/>
      </a:accent4>
      <a:accent5>
        <a:srgbClr val="E56954"/>
      </a:accent5>
      <a:accent6>
        <a:srgbClr val="56A67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WT Confidential PowerPoint Template 2020 1.0  -  Read-Only" id="{0E375344-5600-4BA0-89F5-0261FC0A2E47}" vid="{B50E1D23-7B21-4144-B8DE-6D0A49F1A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3EAEC358830408F77E002F4DCEC29" ma:contentTypeVersion="10" ma:contentTypeDescription="Create a new document." ma:contentTypeScope="" ma:versionID="339fb7b5cdc4d1c2edb56dd15a63d9d9">
  <xsd:schema xmlns:xsd="http://www.w3.org/2001/XMLSchema" xmlns:xs="http://www.w3.org/2001/XMLSchema" xmlns:p="http://schemas.microsoft.com/office/2006/metadata/properties" xmlns:ns3="e6eafddc-27d6-4431-9c3c-441b3121e48f" targetNamespace="http://schemas.microsoft.com/office/2006/metadata/properties" ma:root="true" ma:fieldsID="4b63b8adfa1ad005bf736c8c8621328c" ns3:_="">
    <xsd:import namespace="e6eafddc-27d6-4431-9c3c-441b3121e4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afddc-27d6-4431-9c3c-441b3121e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606751-140E-4DB6-A8BC-B0B4F06F1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afddc-27d6-4431-9c3c-441b3121e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C81850-8F55-49E9-8465-6F665149C770}">
  <ds:schemaRefs>
    <ds:schemaRef ds:uri="http://schemas.microsoft.com/sharepoint/v3/contenttype/forms"/>
  </ds:schemaRefs>
</ds:datastoreItem>
</file>

<file path=customXml/itemProps3.xml><?xml version="1.0" encoding="utf-8"?>
<ds:datastoreItem xmlns:ds="http://schemas.openxmlformats.org/officeDocument/2006/customXml" ds:itemID="{49C62A46-944A-49CC-988D-5D68FD21F73C}">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e6eafddc-27d6-4431-9c3c-441b3121e48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160</TotalTime>
  <Words>1237</Words>
  <Application>Microsoft Office PowerPoint</Application>
  <PresentationFormat>Widescreen</PresentationFormat>
  <Paragraphs>69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System Font Regular</vt:lpstr>
      <vt:lpstr>Office Theme</vt:lpstr>
      <vt:lpstr>PowerPoint Presentation</vt:lpstr>
      <vt:lpstr>PowerPoint Presentation</vt:lpstr>
      <vt:lpstr>PowerPoint Presentation</vt:lpstr>
      <vt:lpstr>Verhaltenskodex für Lieferanten von Evoqua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Carl</dc:creator>
  <cp:lastModifiedBy>Boyd, Carl W</cp:lastModifiedBy>
  <cp:revision>28</cp:revision>
  <dcterms:created xsi:type="dcterms:W3CDTF">2020-11-19T16:12:34Z</dcterms:created>
  <dcterms:modified xsi:type="dcterms:W3CDTF">2022-02-02T18:59:57Z</dcterms:modified>
</cp:coreProperties>
</file>